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7010400" cy="9296400"/>
  <p:embeddedFontLst>
    <p:embeddedFont>
      <p:font typeface="Arial Black"/>
      <p:regular r:id="rId25"/>
    </p:embeddedFont>
    <p:embeddedFont>
      <p:font typeface="Homemade Apple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CBA0102-777B-4C49-A7DF-155AFE68296C}">
  <a:tblStyle styleId="{ECBA0102-777B-4C49-A7DF-155AFE68296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omemadeApple-regular.fntdata"/><Relationship Id="rId25" Type="http://schemas.openxmlformats.org/officeDocument/2006/relationships/font" Target="fonts/ArialBlac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cf009e246_0_7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7cf009e246_0_7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cf009e246_0_22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cf009e246_0_2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7cf009e246_0_22:notes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cd6bc92a50_0_18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cd6bc92a50_0_18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1cd6bc92a50_0_18:notes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0fa38344d1_2_8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0fa38344d1_2_8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10fa38344d1_2_8:notes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f2cb8a2c5_0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10f2cb8a2c5_0_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0874a7a9b_0_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30874a7a9b_0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30874a7a9b_0_0:notes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e24f75560_0_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e24f75560_0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6e24f75560_0_0:notes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eec577887_0_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eec577887_0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4eec577887_0_0:notes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65c3fd2a5a_0_12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65c3fd2a5a_0_1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265c3fd2a5a_0_12:notes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None/>
              <a:defRPr b="0" i="0" sz="5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85" name="Google Shape;85;p1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None/>
              <a:defRPr b="0" i="0" sz="5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Google Shape;89;p12"/>
          <p:cNvSpPr txBox="1"/>
          <p:nvPr>
            <p:ph idx="1" type="body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None/>
              <a:defRPr b="0" i="0" sz="5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1400"/>
              <a:buFont typeface="Arial Black"/>
              <a:buNone/>
              <a:defRPr b="1" i="0" sz="5600" u="none" cap="none" strike="noStrike">
                <a:solidFill>
                  <a:srgbClr val="4CE0EA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4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45720" rtl="0" algn="r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ctr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b="0" i="0" sz="21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ctr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ctr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ctr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None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ctr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None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1400"/>
              <a:buFont typeface="Arial Black"/>
              <a:buNone/>
              <a:defRPr b="1" i="0" sz="5600" u="none" cap="none" strike="noStrike">
                <a:solidFill>
                  <a:srgbClr val="4AE3A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b="0" i="0" sz="2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None/>
              <a:defRPr b="0" i="0" sz="5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3175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302894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302895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3175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302894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302895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None/>
              <a:defRPr b="0" i="0" sz="5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b="1" i="0" sz="2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2" type="body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b="1" i="0" sz="2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3" type="body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315" lvl="0" marL="457200" marR="0" rtl="0" algn="l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Char char="●"/>
              <a:defRPr b="0" i="0" sz="2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30861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294639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04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294639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04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4" type="body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315" lvl="0" marL="457200" marR="0" rtl="0" algn="l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Char char="●"/>
              <a:defRPr b="0" i="0" sz="2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30861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294639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04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294639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04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None/>
              <a:defRPr b="0" i="0" sz="5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None/>
              <a:defRPr b="0" i="0" sz="26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751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Char char="●"/>
              <a:defRPr b="0" i="0" sz="2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68935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302895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/>
        </p:nvSpPr>
        <p:spPr>
          <a:xfrm flipH="1" rot="-10380000">
            <a:off x="3165753" y="1108077"/>
            <a:ext cx="5257800" cy="4114800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500" kx="100000" rotWithShape="0" algn="tl" dir="7500000" dist="38500" sy="10008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2" name="Google Shape;72;p10"/>
          <p:cNvSpPr/>
          <p:nvPr/>
        </p:nvSpPr>
        <p:spPr>
          <a:xfrm flipH="1" rot="-10380000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  <a:effectLst>
            <a:outerShdw blurRad="19685" rotWithShape="0" algn="tl" dir="12900000" dist="6350">
              <a:srgbClr val="000000">
                <a:alpha val="4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3" name="Google Shape;73;p10"/>
          <p:cNvSpPr txBox="1"/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None/>
              <a:defRPr b="1" i="0" sz="2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b="0" i="0" sz="13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93369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27305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Noto Sans Symbols"/>
              <a:buChar char="●"/>
              <a:defRPr b="0" i="0" sz="1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265747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585"/>
              <a:buFont typeface="Noto Sans Symbols"/>
              <a:buChar char="●"/>
              <a:defRPr b="0" i="0" sz="9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265747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585"/>
              <a:buFont typeface="Noto Sans Symbols"/>
              <a:buChar char="●"/>
              <a:defRPr b="0" i="0" sz="9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10"/>
          <p:cNvSpPr/>
          <p:nvPr>
            <p:ph idx="2" type="pic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dk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59080" lvl="1" marL="64008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254000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210819" lvl="3" marL="118872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218439" lvl="4" marL="146304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213360" lvl="5" marL="173736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193039" lvl="6" marL="192024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187960" lvl="7" marL="219456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182879" lvl="8" marL="246888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79" name="Google Shape;79;p10"/>
          <p:cNvSpPr/>
          <p:nvPr/>
        </p:nvSpPr>
        <p:spPr>
          <a:xfrm flipH="1" rot="10800000">
            <a:off x="-9525" y="5816600"/>
            <a:ext cx="9163050" cy="1041400"/>
          </a:xfrm>
          <a:custGeom>
            <a:rect b="b" l="l" r="r" t="t"/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0" name="Google Shape;80;p10"/>
          <p:cNvSpPr/>
          <p:nvPr/>
        </p:nvSpPr>
        <p:spPr>
          <a:xfrm flipH="1" rot="10800000">
            <a:off x="4381500" y="6219825"/>
            <a:ext cx="4762500" cy="6381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None/>
              <a:defRPr b="0" i="0" sz="5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" name="Google Shape;17;p1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8" name="Google Shape;18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20000" w="120000">
                  <a:moveTo>
                    <a:pt x="0" y="109876"/>
                  </a:moveTo>
                  <a:cubicBezTo>
                    <a:pt x="5862" y="83943"/>
                    <a:pt x="19189" y="31279"/>
                    <a:pt x="33430" y="32075"/>
                  </a:cubicBezTo>
                  <a:cubicBezTo>
                    <a:pt x="47671" y="32872"/>
                    <a:pt x="71018" y="120000"/>
                    <a:pt x="85446" y="114654"/>
                  </a:cubicBezTo>
                  <a:cubicBezTo>
                    <a:pt x="99875" y="109308"/>
                    <a:pt x="112806" y="23886"/>
                    <a:pt x="120000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120000" w="120000">
                  <a:moveTo>
                    <a:pt x="0" y="102857"/>
                  </a:moveTo>
                  <a:cubicBezTo>
                    <a:pt x="5681" y="90913"/>
                    <a:pt x="19791" y="30070"/>
                    <a:pt x="34089" y="32037"/>
                  </a:cubicBezTo>
                  <a:cubicBezTo>
                    <a:pt x="48387" y="34004"/>
                    <a:pt x="71467" y="120000"/>
                    <a:pt x="85785" y="114660"/>
                  </a:cubicBezTo>
                  <a:cubicBezTo>
                    <a:pt x="100104" y="109320"/>
                    <a:pt x="112882" y="23887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e/2PACX-1vTA1iWUxWeZ24Uf6OVVvs8Xog3YyBOTKzCNwjCbBwFno1nX02IIKwuK9snPehTLo-AjkBaTQ0XQmenV/pub?start=true&amp;loop=true&amp;delayms=3000" TargetMode="External"/><Relationship Id="rId4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idaschools.org/schools/high-school/guidance-department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xello.world/en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/>
        </p:nvSpPr>
        <p:spPr>
          <a:xfrm>
            <a:off x="669350" y="452600"/>
            <a:ext cx="8001000" cy="41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Welcome </a:t>
            </a:r>
            <a:endParaRPr sz="6300">
              <a:solidFill>
                <a:schemeClr val="lt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Class of 2029!</a:t>
            </a:r>
            <a:endParaRPr sz="6300">
              <a:solidFill>
                <a:schemeClr val="lt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443375" y="5612800"/>
            <a:ext cx="96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2848975" y="649332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Go Bluestreaks! </a:t>
            </a:r>
            <a:endParaRPr/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4">
            <a:alphaModFix/>
          </a:blip>
          <a:srcRect b="19230" l="0" r="0" t="19230"/>
          <a:stretch/>
        </p:blipFill>
        <p:spPr>
          <a:xfrm>
            <a:off x="933313" y="3044825"/>
            <a:ext cx="7473070" cy="344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/>
          <p:nvPr/>
        </p:nvSpPr>
        <p:spPr>
          <a:xfrm>
            <a:off x="1360700" y="5464588"/>
            <a:ext cx="914382" cy="914382"/>
          </a:xfrm>
          <a:prstGeom prst="lightningBolt">
            <a:avLst/>
          </a:prstGeom>
          <a:solidFill>
            <a:schemeClr val="accent1"/>
          </a:solidFill>
          <a:ln cap="flat" cmpd="sng" w="425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0" name="Google Shape;160;p22"/>
          <p:cNvSpPr/>
          <p:nvPr/>
        </p:nvSpPr>
        <p:spPr>
          <a:xfrm>
            <a:off x="4208100" y="5464600"/>
            <a:ext cx="914382" cy="914382"/>
          </a:xfrm>
          <a:prstGeom prst="lightningBolt">
            <a:avLst/>
          </a:prstGeom>
          <a:solidFill>
            <a:schemeClr val="accent1"/>
          </a:solidFill>
          <a:ln cap="flat" cmpd="sng" w="425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7382075" y="5430425"/>
            <a:ext cx="914382" cy="914382"/>
          </a:xfrm>
          <a:prstGeom prst="lightningBolt">
            <a:avLst/>
          </a:prstGeom>
          <a:solidFill>
            <a:schemeClr val="accent1"/>
          </a:solidFill>
          <a:ln cap="flat" cmpd="sng" w="425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877450" y="624009"/>
            <a:ext cx="7162800" cy="14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 Top Ten Criteria </a:t>
            </a:r>
            <a:endParaRPr sz="4000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614238" y="1891550"/>
            <a:ext cx="8102100" cy="3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Char char="●"/>
            </a:pPr>
            <a:r>
              <a:rPr lang="en-US" sz="3000">
                <a:solidFill>
                  <a:srgbClr val="FFFF00"/>
                </a:solidFill>
              </a:rPr>
              <a:t>Complete all graduation requirements</a:t>
            </a:r>
            <a:endParaRPr sz="3000">
              <a:solidFill>
                <a:srgbClr val="FFFF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Char char="●"/>
            </a:pPr>
            <a:r>
              <a:rPr lang="en-US" sz="3000">
                <a:solidFill>
                  <a:srgbClr val="FFFF00"/>
                </a:solidFill>
              </a:rPr>
              <a:t>Must take 8 out of 11 honors courses</a:t>
            </a:r>
            <a:endParaRPr sz="3000">
              <a:solidFill>
                <a:srgbClr val="FFFF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00"/>
                </a:solidFill>
              </a:rPr>
              <a:t>-Honors English 1, 2, 3, 4</a:t>
            </a:r>
            <a:endParaRPr sz="3000">
              <a:solidFill>
                <a:srgbClr val="FFFF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FFFF00"/>
                </a:solidFill>
              </a:rPr>
              <a:t>-Honors Geometry, Pre-Calculus, Calculus</a:t>
            </a:r>
            <a:endParaRPr sz="3000">
              <a:solidFill>
                <a:srgbClr val="FFFF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00"/>
                </a:solidFill>
              </a:rPr>
              <a:t>-Honors Biology, Honors </a:t>
            </a:r>
            <a:r>
              <a:rPr lang="en-US" sz="3000">
                <a:solidFill>
                  <a:srgbClr val="FFFF00"/>
                </a:solidFill>
              </a:rPr>
              <a:t>Chemistry, </a:t>
            </a:r>
            <a:endParaRPr sz="3000">
              <a:solidFill>
                <a:srgbClr val="FFFF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00"/>
                </a:solidFill>
              </a:rPr>
              <a:t> Physics 2, Anatomy and Physiology</a:t>
            </a:r>
            <a:endParaRPr sz="3000">
              <a:solidFill>
                <a:srgbClr val="FFFF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/>
        </p:nvSpPr>
        <p:spPr>
          <a:xfrm>
            <a:off x="228601" y="1524000"/>
            <a:ext cx="838200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All course descriptions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are available at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the Ida HS Guidance Department Webpage</a:t>
            </a:r>
            <a:endParaRPr sz="4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Course Guide</a:t>
            </a:r>
            <a:endParaRPr sz="4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9" name="Google Shape;169;p23"/>
          <p:cNvSpPr txBox="1"/>
          <p:nvPr/>
        </p:nvSpPr>
        <p:spPr>
          <a:xfrm>
            <a:off x="563700" y="5505500"/>
            <a:ext cx="8016600" cy="10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Any high school student who wishes to test-out of a course in which s/he is not enrolled may do so by taking the final examination for the course and receiving a grade of at least 78% or by demonstrating mastery of the subject matter as determined by the assessment used in lieu of a final examination. Credit for a course earned by a student through this process may be used to fulfill a course or course-sequence requirement and be counted toward the required number of credits needed for graduation but may not be used to determine the student’s GPA. Requests must be made by May 1</a:t>
            </a:r>
            <a:r>
              <a:rPr lang="en-US" sz="800">
                <a:solidFill>
                  <a:schemeClr val="dk1"/>
                </a:solidFill>
              </a:rPr>
              <a:t>st</a:t>
            </a:r>
            <a:r>
              <a:rPr lang="en-US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type="title"/>
          </p:nvPr>
        </p:nvSpPr>
        <p:spPr>
          <a:xfrm>
            <a:off x="420125" y="-101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 Black"/>
              <a:buNone/>
            </a:pPr>
            <a:r>
              <a:rPr b="0" i="0" lang="en-US" sz="5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Dual Enrollment</a:t>
            </a:r>
            <a:endParaRPr b="0" i="0" sz="5000" u="none" cap="none" strike="noStrike">
              <a:solidFill>
                <a:schemeClr val="l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75" name="Google Shape;175;p24"/>
          <p:cNvSpPr txBox="1"/>
          <p:nvPr>
            <p:ph idx="1" type="body"/>
          </p:nvPr>
        </p:nvSpPr>
        <p:spPr>
          <a:xfrm>
            <a:off x="457200" y="957350"/>
            <a:ext cx="8229600" cy="5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Students can dual enroll their </a:t>
            </a:r>
            <a:r>
              <a:rPr lang="en-US" sz="2400"/>
              <a:t>J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unior and </a:t>
            </a:r>
            <a:r>
              <a:rPr lang="en-US" sz="2400"/>
              <a:t>S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enior year of </a:t>
            </a:r>
            <a:r>
              <a:rPr lang="en-US" sz="2400"/>
              <a:t>H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igh </a:t>
            </a:r>
            <a:r>
              <a:rPr lang="en-US" sz="2400"/>
              <a:t>S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chool.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Students must meet </a:t>
            </a:r>
            <a:r>
              <a:rPr lang="en-US" sz="2400"/>
              <a:t>college directed &amp; Ida High School academic standards.</a:t>
            </a:r>
            <a:endParaRPr b="0" i="0" sz="8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Students must have their own transportation</a:t>
            </a:r>
            <a:r>
              <a:rPr lang="en-US" sz="2400"/>
              <a:t>.</a:t>
            </a:r>
            <a:endParaRPr/>
          </a:p>
          <a:p>
            <a:pPr indent="-226060" lvl="0" marL="27432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accent3"/>
              </a:buClr>
              <a:buSzPts val="760"/>
              <a:buFont typeface="Noto Sans Symbols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Motivated and high achieving students </a:t>
            </a:r>
            <a:r>
              <a:rPr lang="en-US" sz="2400"/>
              <a:t>may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earn up to 30 credits at MCCC.  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There may be financial costs for failed courses</a:t>
            </a:r>
            <a:r>
              <a:rPr lang="en-US" sz="2400"/>
              <a:t>/books/supplies.</a:t>
            </a:r>
            <a:endParaRPr sz="2400"/>
          </a:p>
          <a:p>
            <a:pPr indent="-28194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●"/>
            </a:pPr>
            <a:r>
              <a:rPr lang="en-US" sz="2400"/>
              <a:t>Academic and social maturity is paramount for success as a dual enrollment student.</a:t>
            </a:r>
            <a:endParaRPr sz="2400"/>
          </a:p>
          <a:p>
            <a:pPr indent="-28194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●"/>
            </a:pPr>
            <a:r>
              <a:rPr lang="en-US" sz="2400"/>
              <a:t>Mandatory Parent Night in Spring of Sophomore year.</a:t>
            </a:r>
            <a:endParaRPr sz="2400"/>
          </a:p>
          <a:p>
            <a:pPr indent="-117475" lvl="0" marL="27432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 Black"/>
              <a:buNone/>
            </a:pPr>
            <a:r>
              <a:rPr b="0" i="0" lang="en-US" sz="5400" u="sng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Ida Public Schools</a:t>
            </a:r>
            <a:endParaRPr b="0" i="0" sz="5400" u="sng" cap="none" strike="noStrike">
              <a:solidFill>
                <a:schemeClr val="l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1" name="Google Shape;181;p25"/>
          <p:cNvSpPr txBox="1"/>
          <p:nvPr>
            <p:ph idx="1" type="body"/>
          </p:nvPr>
        </p:nvSpPr>
        <p:spPr>
          <a:xfrm>
            <a:off x="457200" y="121920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Accelerated Career Planning and Preparation</a:t>
            </a:r>
            <a:endParaRPr/>
          </a:p>
          <a:p>
            <a:pPr indent="-274320" lvl="0" marL="274320" marR="0" rtl="0" algn="ctr"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274320" lvl="0" marL="274320" marR="0" rtl="0" algn="ctr"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274320" lvl="0" marL="274320" marR="0" rtl="0" algn="ctr"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C:\Documents and Settings\dykstra\Local Settings\Temporary Internet Files\Content.IE5\SIZEH2ET\MC900441735[1].png" id="182" name="Google Shape;18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2876372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dykstra\Local Settings\Temporary Internet Files\Content.IE5\SIZEH2ET\MC900441735[1].png" id="183" name="Google Shape;18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572" y="28956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ncrypted-tbn2.google.com/images?q=tbn:ANd9GcSm8tr6EWTrltFapasgNbry50DK1RO_Im877b63XFi33_1DDaU" id="184" name="Google Shape;18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67000" y="2743200"/>
            <a:ext cx="3886200" cy="258609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 txBox="1"/>
          <p:nvPr/>
        </p:nvSpPr>
        <p:spPr>
          <a:xfrm>
            <a:off x="304800" y="5638800"/>
            <a:ext cx="838627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Ida Early Middle College (IEMC)</a:t>
            </a:r>
            <a:endParaRPr sz="36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/>
          <p:nvPr>
            <p:ph type="title"/>
          </p:nvPr>
        </p:nvSpPr>
        <p:spPr>
          <a:xfrm>
            <a:off x="371550" y="130375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 Black"/>
              <a:buNone/>
            </a:pPr>
            <a:r>
              <a:rPr b="0" i="0" lang="en-US" sz="5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IEMC:  How It Works</a:t>
            </a:r>
            <a:endParaRPr b="0" i="0" sz="5400" u="none" cap="none" strike="noStrike">
              <a:solidFill>
                <a:schemeClr val="l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1" name="Google Shape;191;p26"/>
          <p:cNvSpPr txBox="1"/>
          <p:nvPr>
            <p:ph idx="1" type="body"/>
          </p:nvPr>
        </p:nvSpPr>
        <p:spPr>
          <a:xfrm>
            <a:off x="191825" y="1120975"/>
            <a:ext cx="5881200" cy="52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1800">
                <a:solidFill>
                  <a:srgbClr val="FFFFFF"/>
                </a:solidFill>
              </a:rPr>
              <a:t>Ida Early Middle College gives students the opportunity to earn an extra year of college credits.</a:t>
            </a:r>
            <a:endParaRPr sz="18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368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Black"/>
              <a:buChar char="●"/>
            </a:pPr>
            <a:r>
              <a:rPr lang="en-US" sz="1800">
                <a:solidFill>
                  <a:srgbClr val="FFFFFF"/>
                </a:solidFill>
              </a:rPr>
              <a:t>Similar to Dual Enrollment Junior and Senior year. All core classes are completed at Ida.</a:t>
            </a:r>
            <a:endParaRPr sz="18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368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Black"/>
              <a:buChar char="●"/>
            </a:pPr>
            <a:r>
              <a:rPr lang="en-US" sz="1800">
                <a:solidFill>
                  <a:srgbClr val="FFFFFF"/>
                </a:solidFill>
              </a:rPr>
              <a:t>Student participates with current class in all aspects of their senior year. However, they do not get their diploma or officially graduate until the completion of their 5</a:t>
            </a:r>
            <a:r>
              <a:rPr baseline="30000" lang="en-US" sz="1800">
                <a:solidFill>
                  <a:srgbClr val="FFFFFF"/>
                </a:solidFill>
              </a:rPr>
              <a:t>th</a:t>
            </a:r>
            <a:r>
              <a:rPr lang="en-US" sz="1800">
                <a:solidFill>
                  <a:srgbClr val="FFFFFF"/>
                </a:solidFill>
              </a:rPr>
              <a:t> year.</a:t>
            </a:r>
            <a:endParaRPr sz="18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368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Black"/>
              <a:buChar char="●"/>
            </a:pPr>
            <a:r>
              <a:rPr lang="en-US" sz="1800">
                <a:solidFill>
                  <a:srgbClr val="FFFFFF"/>
                </a:solidFill>
              </a:rPr>
              <a:t>IEMC students are eligible for Top Ten with their original graduating </a:t>
            </a:r>
            <a:r>
              <a:rPr lang="en-US" sz="1800">
                <a:solidFill>
                  <a:srgbClr val="FFFFFF"/>
                </a:solidFill>
              </a:rPr>
              <a:t>cohort.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27432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7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Google Shape;19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4575" y="2905600"/>
            <a:ext cx="22860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/>
          <p:nvPr>
            <p:ph type="title"/>
          </p:nvPr>
        </p:nvSpPr>
        <p:spPr>
          <a:xfrm>
            <a:off x="381000" y="4572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 Black"/>
              <a:buNone/>
            </a:pPr>
            <a:r>
              <a:rPr b="0" i="0" lang="en-US" sz="5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IEMC:  </a:t>
            </a:r>
            <a:r>
              <a:rPr lang="en-US" sz="5400"/>
              <a:t>Cont.</a:t>
            </a:r>
            <a:endParaRPr b="0" i="0" sz="5400" u="none" cap="none" strike="noStrike">
              <a:solidFill>
                <a:schemeClr val="l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8" name="Google Shape;198;p27"/>
          <p:cNvSpPr txBox="1"/>
          <p:nvPr>
            <p:ph idx="1" type="body"/>
          </p:nvPr>
        </p:nvSpPr>
        <p:spPr>
          <a:xfrm>
            <a:off x="168425" y="1518275"/>
            <a:ext cx="4589700" cy="49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368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Black"/>
              <a:buChar char="●"/>
            </a:pPr>
            <a:r>
              <a:rPr lang="en-US" sz="1800">
                <a:solidFill>
                  <a:srgbClr val="FFFFFF"/>
                </a:solidFill>
              </a:rPr>
              <a:t>Students can participate in High school programs and sports through their 4</a:t>
            </a:r>
            <a:r>
              <a:rPr baseline="30000" lang="en-US" sz="1800">
                <a:solidFill>
                  <a:srgbClr val="FFFFFF"/>
                </a:solidFill>
              </a:rPr>
              <a:t>th</a:t>
            </a:r>
            <a:r>
              <a:rPr lang="en-US" sz="1800">
                <a:solidFill>
                  <a:srgbClr val="FFFFFF"/>
                </a:solidFill>
              </a:rPr>
              <a:t> year.</a:t>
            </a:r>
            <a:endParaRPr sz="18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368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Black"/>
              <a:buChar char="●"/>
            </a:pPr>
            <a:r>
              <a:rPr lang="en-US" sz="1800">
                <a:solidFill>
                  <a:srgbClr val="FFFFFF"/>
                </a:solidFill>
              </a:rPr>
              <a:t>Students can wait until the 4</a:t>
            </a:r>
            <a:r>
              <a:rPr baseline="30000" lang="en-US" sz="1800">
                <a:solidFill>
                  <a:srgbClr val="FFFFFF"/>
                </a:solidFill>
              </a:rPr>
              <a:t>th</a:t>
            </a:r>
            <a:r>
              <a:rPr lang="en-US" sz="1800">
                <a:solidFill>
                  <a:srgbClr val="FFFFFF"/>
                </a:solidFill>
              </a:rPr>
              <a:t> or 5</a:t>
            </a:r>
            <a:r>
              <a:rPr baseline="30000" lang="en-US" sz="1800">
                <a:solidFill>
                  <a:srgbClr val="FFFFFF"/>
                </a:solidFill>
              </a:rPr>
              <a:t>th</a:t>
            </a:r>
            <a:r>
              <a:rPr lang="en-US" sz="1800">
                <a:solidFill>
                  <a:srgbClr val="FFFFFF"/>
                </a:solidFill>
              </a:rPr>
              <a:t> year to take college classes.</a:t>
            </a:r>
            <a:endParaRPr sz="18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265557" lvl="0" marL="27432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Black"/>
              <a:buChar char="●"/>
            </a:pPr>
            <a:r>
              <a:rPr i="0" lang="en-US" sz="1800" u="none" cap="none" strike="noStrike">
                <a:solidFill>
                  <a:srgbClr val="FFFFFF"/>
                </a:solidFill>
              </a:rPr>
              <a:t>Applications </a:t>
            </a:r>
            <a:r>
              <a:rPr lang="en-US" sz="1800">
                <a:solidFill>
                  <a:srgbClr val="FFFFFF"/>
                </a:solidFill>
              </a:rPr>
              <a:t>are </a:t>
            </a:r>
            <a:r>
              <a:rPr i="0" lang="en-US" sz="1800" u="none" cap="none" strike="noStrike">
                <a:solidFill>
                  <a:srgbClr val="FFFFFF"/>
                </a:solidFill>
              </a:rPr>
              <a:t>submitted by </a:t>
            </a:r>
            <a:r>
              <a:rPr lang="en-US" sz="1800">
                <a:solidFill>
                  <a:srgbClr val="FFFFFF"/>
                </a:solidFill>
              </a:rPr>
              <a:t>end of Sophomore</a:t>
            </a:r>
            <a:r>
              <a:rPr i="0" lang="en-US" sz="1800" u="none" cap="none" strike="noStrike">
                <a:solidFill>
                  <a:srgbClr val="FFFFFF"/>
                </a:solidFill>
              </a:rPr>
              <a:t> year.</a:t>
            </a:r>
            <a:endParaRPr sz="18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53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r>
              <a:t/>
            </a:r>
            <a:endParaRPr i="0" sz="1800" u="none" cap="none" strike="noStrike">
              <a:solidFill>
                <a:srgbClr val="FFFFFF"/>
              </a:solidFill>
            </a:endParaRPr>
          </a:p>
          <a:p>
            <a:pPr indent="-265557" lvl="0" marL="27432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Black"/>
              <a:buChar char="●"/>
            </a:pPr>
            <a:r>
              <a:rPr i="0" lang="en-US" sz="1800" u="none" cap="none" strike="noStrike">
                <a:solidFill>
                  <a:srgbClr val="FFFFFF"/>
                </a:solidFill>
              </a:rPr>
              <a:t>Students must meet certain academic standards and have personal transportation to the college.</a:t>
            </a:r>
            <a:endParaRPr sz="18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7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7"/>
          <p:cNvSpPr txBox="1"/>
          <p:nvPr/>
        </p:nvSpPr>
        <p:spPr>
          <a:xfrm>
            <a:off x="768325" y="3237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Google Shape;20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275" y="2483075"/>
            <a:ext cx="4081075" cy="295854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7"/>
          <p:cNvSpPr txBox="1"/>
          <p:nvPr/>
        </p:nvSpPr>
        <p:spPr>
          <a:xfrm>
            <a:off x="84300" y="1638025"/>
            <a:ext cx="8823000" cy="49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type="title"/>
          </p:nvPr>
        </p:nvSpPr>
        <p:spPr>
          <a:xfrm>
            <a:off x="302675" y="382500"/>
            <a:ext cx="87783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IEMC Graduating Classes</a:t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2017-2024</a:t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8"/>
          <p:cNvSpPr txBox="1"/>
          <p:nvPr>
            <p:ph idx="1" type="body"/>
          </p:nvPr>
        </p:nvSpPr>
        <p:spPr>
          <a:xfrm>
            <a:off x="4231325" y="1852800"/>
            <a:ext cx="50574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Total Number of Students: 70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Total Credits Earned: 2,563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39 </a:t>
            </a: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Transferred</a:t>
            </a: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&amp; 22 Cont at MCCC  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 Associate’s Degrees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 Certifications 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Money Saved over: $427,287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Scholarships offered over: $428,540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209" name="Google Shape;209;p28"/>
          <p:cNvSpPr txBox="1"/>
          <p:nvPr/>
        </p:nvSpPr>
        <p:spPr>
          <a:xfrm>
            <a:off x="378450" y="4635125"/>
            <a:ext cx="7491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B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                   </a:t>
            </a:r>
            <a:endParaRPr sz="2400">
              <a:solidFill>
                <a:srgbClr val="3B3B3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B3B3B"/>
                </a:solidFill>
              </a:rPr>
              <a:t>                                      </a:t>
            </a:r>
            <a:r>
              <a:rPr lang="en-US" sz="2300">
                <a:solidFill>
                  <a:srgbClr val="FFFFFF"/>
                </a:solidFill>
              </a:rPr>
              <a:t>  MEMCA       IEMC </a:t>
            </a:r>
            <a:endParaRPr sz="23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</a:rPr>
              <a:t>-Average Credits Earned    			49.5         47</a:t>
            </a:r>
            <a:endParaRPr sz="23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</a:rPr>
              <a:t>-Average GPA  			    			2.93         3.17</a:t>
            </a:r>
            <a:endParaRPr sz="23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</a:endParaRPr>
          </a:p>
        </p:txBody>
      </p:sp>
      <p:sp>
        <p:nvSpPr>
          <p:cNvPr id="210" name="Google Shape;210;p28"/>
          <p:cNvSpPr txBox="1"/>
          <p:nvPr/>
        </p:nvSpPr>
        <p:spPr>
          <a:xfrm>
            <a:off x="152400" y="152400"/>
            <a:ext cx="8778300" cy="65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8"/>
          <p:cNvSpPr txBox="1"/>
          <p:nvPr/>
        </p:nvSpPr>
        <p:spPr>
          <a:xfrm>
            <a:off x="655825" y="19290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24475"/>
            <a:ext cx="4139377" cy="310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/>
          <p:nvPr>
            <p:ph type="title"/>
          </p:nvPr>
        </p:nvSpPr>
        <p:spPr>
          <a:xfrm>
            <a:off x="671500" y="616413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County CTE Exchange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9" name="Google Shape;219;p29"/>
          <p:cNvSpPr txBox="1"/>
          <p:nvPr>
            <p:ph idx="1" type="body"/>
          </p:nvPr>
        </p:nvSpPr>
        <p:spPr>
          <a:xfrm>
            <a:off x="4245300" y="2185900"/>
            <a:ext cx="4846800" cy="49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/>
              <a:t>*Electrical Tech program housed at MCCC</a:t>
            </a:r>
            <a:endParaRPr sz="2000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/>
              <a:t>*EMT/Firefighter program at Dundee High School</a:t>
            </a:r>
            <a:endParaRPr sz="2000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/>
              <a:t>*Health Occupations at Monroe High School</a:t>
            </a:r>
            <a:endParaRPr sz="2000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/>
              <a:t>*Cosmetology at Michigan College of Beauty</a:t>
            </a:r>
            <a:endParaRPr sz="2000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/>
              <a:t>*Criminal Justice Program at ISD</a:t>
            </a:r>
            <a:endParaRPr sz="2000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/>
              <a:t>*Precision Machining Technology housed at MCCC</a:t>
            </a:r>
            <a:endParaRPr sz="2000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800"/>
              <a:t>                </a:t>
            </a:r>
            <a:endParaRPr sz="1800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20" name="Google Shape;220;p29"/>
          <p:cNvSpPr txBox="1"/>
          <p:nvPr>
            <p:ph idx="1" type="body"/>
          </p:nvPr>
        </p:nvSpPr>
        <p:spPr>
          <a:xfrm>
            <a:off x="0" y="1582825"/>
            <a:ext cx="42453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2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Access to CTE Programs that IHS does not offer</a:t>
            </a:r>
            <a:endParaRPr sz="2400"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52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Typically 2 hour block</a:t>
            </a:r>
            <a:endParaRPr sz="2400"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52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Transportation </a:t>
            </a:r>
            <a:endParaRPr sz="2400"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52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Typically 11th-12th grade students</a:t>
            </a:r>
            <a:endParaRPr sz="2400"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Preparing for High School</a:t>
            </a:r>
            <a:endParaRPr/>
          </a:p>
        </p:txBody>
      </p:sp>
      <p:sp>
        <p:nvSpPr>
          <p:cNvPr id="227" name="Google Shape;227;p30"/>
          <p:cNvSpPr txBox="1"/>
          <p:nvPr>
            <p:ph idx="1" type="body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5445" lvl="0" marL="457200" rtl="0" algn="l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Get to know the Team</a:t>
            </a:r>
            <a:endParaRPr/>
          </a:p>
          <a:p>
            <a:pPr indent="-385445" lvl="0" marL="457200" rtl="0" algn="l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Get involved </a:t>
            </a:r>
            <a:endParaRPr/>
          </a:p>
          <a:p>
            <a:pPr indent="-385445" lvl="0" marL="457200" rtl="0" algn="l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Think about your future goals</a:t>
            </a:r>
            <a:endParaRPr/>
          </a:p>
          <a:p>
            <a:pPr indent="-385445" lvl="0" marL="457200" rtl="0" algn="l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Academic Career</a:t>
            </a:r>
            <a:endParaRPr/>
          </a:p>
          <a:p>
            <a:pPr indent="-358140" lvl="1" marL="914400" rtl="0" algn="l">
              <a:spcBef>
                <a:spcPts val="0"/>
              </a:spcBef>
              <a:spcAft>
                <a:spcPts val="0"/>
              </a:spcAft>
              <a:buSzPts val="2040"/>
              <a:buChar char="●"/>
            </a:pPr>
            <a:r>
              <a:rPr lang="en-US"/>
              <a:t>GPA</a:t>
            </a:r>
            <a:endParaRPr/>
          </a:p>
          <a:p>
            <a:pPr indent="-358140" lvl="1" marL="914400" rtl="0" algn="l">
              <a:spcBef>
                <a:spcPts val="0"/>
              </a:spcBef>
              <a:spcAft>
                <a:spcPts val="0"/>
              </a:spcAft>
              <a:buSzPts val="2040"/>
              <a:buChar char="●"/>
            </a:pPr>
            <a:r>
              <a:rPr lang="en-US"/>
              <a:t>High School Credits</a:t>
            </a:r>
            <a:endParaRPr/>
          </a:p>
          <a:p>
            <a:pPr indent="-358140" lvl="1" marL="914400" rtl="0" algn="l">
              <a:spcBef>
                <a:spcPts val="0"/>
              </a:spcBef>
              <a:spcAft>
                <a:spcPts val="0"/>
              </a:spcAft>
              <a:buSzPts val="2040"/>
              <a:buChar char="●"/>
            </a:pPr>
            <a:r>
              <a:rPr lang="en-US"/>
              <a:t>Attendance</a:t>
            </a:r>
            <a:endParaRPr/>
          </a:p>
          <a:p>
            <a:pPr indent="-358140" lvl="1" marL="914400" rtl="0" algn="l">
              <a:spcBef>
                <a:spcPts val="0"/>
              </a:spcBef>
              <a:spcAft>
                <a:spcPts val="0"/>
              </a:spcAft>
              <a:buSzPts val="2040"/>
              <a:buChar char="●"/>
            </a:pPr>
            <a:r>
              <a:t/>
            </a:r>
            <a:endParaRPr/>
          </a:p>
          <a:p>
            <a:pPr indent="0" lvl="0" marL="45720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6275" y="4077600"/>
            <a:ext cx="3777726" cy="278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/>
          <p:nvPr/>
        </p:nvSpPr>
        <p:spPr>
          <a:xfrm>
            <a:off x="533400" y="839750"/>
            <a:ext cx="8153400" cy="58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Any Questions?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Mrs. Caitlin Ryan </a:t>
            </a:r>
            <a:r>
              <a:rPr lang="en-US" sz="21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ryan@idaschools.org</a:t>
            </a:r>
            <a:r>
              <a:rPr lang="en-US" sz="41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41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  </a:t>
            </a:r>
            <a:endParaRPr sz="41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Dr. Randy Daniels </a:t>
            </a:r>
            <a:r>
              <a:rPr lang="en-US" sz="21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daniels</a:t>
            </a:r>
            <a:r>
              <a:rPr lang="en-US" sz="21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@idaschools.org </a:t>
            </a:r>
            <a:endParaRPr sz="21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https://www.idaschools.org/schools/high-school/guidance-department/</a:t>
            </a:r>
            <a:endParaRPr sz="2400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Google Shape;105;p14"/>
          <p:cNvGraphicFramePr/>
          <p:nvPr/>
        </p:nvGraphicFramePr>
        <p:xfrm>
          <a:off x="2969525" y="9781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{ECBA0102-777B-4C49-A7DF-155AFE68296C}</a:tableStyleId>
              </a:tblPr>
              <a:tblGrid>
                <a:gridCol w="3859600"/>
                <a:gridCol w="2512950"/>
              </a:tblGrid>
              <a:tr h="429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                                 </a:t>
                      </a:r>
                      <a:r>
                        <a:rPr b="1" lang="en-US" sz="1800" u="sng" cap="none" strike="noStrike">
                          <a:solidFill>
                            <a:schemeClr val="lt1"/>
                          </a:solidFill>
                        </a:rPr>
                        <a:t>Subject</a:t>
                      </a:r>
                      <a:endParaRPr b="1" sz="1800" u="sng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sng" cap="none" strike="noStrike">
                          <a:solidFill>
                            <a:schemeClr val="lt1"/>
                          </a:solidFill>
                        </a:rPr>
                        <a:t>Required Credits</a:t>
                      </a:r>
                      <a:endParaRPr b="1" sz="1800" u="sng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4296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English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4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4296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Mathematics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4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4296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Social Studies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3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4296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Science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3*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4296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Physical Education/Health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1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4296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Sr. Seminar/Fin. Lit.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1 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445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     </a:t>
                      </a: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Vocational/ Practical or Fine Arts  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                                                </a:t>
                      </a: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(VPF)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                 1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987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                 </a:t>
                      </a: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World Language-Spanish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Electives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2*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5*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4260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Total: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24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06" name="Google Shape;106;p14"/>
          <p:cNvSpPr txBox="1"/>
          <p:nvPr/>
        </p:nvSpPr>
        <p:spPr>
          <a:xfrm>
            <a:off x="407625" y="978150"/>
            <a:ext cx="4236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Graduation Requirements</a:t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407625" y="2117650"/>
            <a:ext cx="3426300" cy="16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 Black"/>
              <a:buChar char="●"/>
            </a:pPr>
            <a:r>
              <a:rPr lang="en-US" sz="19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24 Credits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492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 Black"/>
              <a:buChar char="●"/>
            </a:pPr>
            <a:r>
              <a:rPr lang="en-US" sz="19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8 semesters of 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    attendance</a:t>
            </a:r>
            <a:endParaRPr sz="19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492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 Black"/>
              <a:buChar char="●"/>
            </a:pPr>
            <a:r>
              <a:rPr lang="en-US" sz="19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EDP-Xello </a:t>
            </a:r>
            <a:endParaRPr sz="19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08" name="Google Shape;10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675" y="4625325"/>
            <a:ext cx="1847850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/>
        </p:nvSpPr>
        <p:spPr>
          <a:xfrm>
            <a:off x="57150" y="921000"/>
            <a:ext cx="90297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Educational Development Plan (EDP) </a:t>
            </a:r>
            <a:endParaRPr sz="32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801900" y="1741650"/>
            <a:ext cx="7540200" cy="3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Char char="●"/>
            </a:pPr>
            <a:r>
              <a:rPr lang="en-US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Graduation Requirement </a:t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Char char="●"/>
            </a:pPr>
            <a:r>
              <a:rPr lang="en-US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Begins in 7th grade </a:t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Char char="●"/>
            </a:pPr>
            <a:r>
              <a:rPr lang="en-US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Xello       </a:t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  </a:t>
            </a:r>
            <a:r>
              <a:rPr lang="en-US" sz="1100" u="sng">
                <a:solidFill>
                  <a:schemeClr val="hlink"/>
                </a:solidFill>
                <a:hlinkClick r:id="rId3"/>
              </a:rPr>
              <a:t>College &amp; Career Readiness Software that Inspires Students | Xello</a:t>
            </a:r>
            <a:r>
              <a:rPr lang="en-US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Xello Login/Password                  </a:t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  Ida Email/Password</a:t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/>
        </p:nvSpPr>
        <p:spPr>
          <a:xfrm>
            <a:off x="588100" y="828300"/>
            <a:ext cx="8463000" cy="55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9</a:t>
            </a:r>
            <a:r>
              <a:rPr baseline="30000" lang="en-US" sz="3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</a:t>
            </a:r>
            <a:r>
              <a:rPr lang="en-US" sz="3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Grade Required Classes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4191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English 1 or Honors English 1 </a:t>
            </a:r>
            <a:endParaRPr sz="26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4191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Math(Alg</a:t>
            </a:r>
            <a:r>
              <a:rPr lang="en-US" sz="2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ebra/Algebra 1A/ Geometry/ Honors Geometry)</a:t>
            </a:r>
            <a:endParaRPr sz="2600"/>
          </a:p>
          <a:p>
            <a:pPr indent="-4191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Biology or Honors Biology</a:t>
            </a:r>
            <a:endParaRPr sz="26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4191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World History</a:t>
            </a:r>
            <a:endParaRPr sz="12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4191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PE</a:t>
            </a:r>
            <a:r>
              <a:rPr lang="en-US" sz="2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&amp; </a:t>
            </a:r>
            <a:r>
              <a:rPr b="0" i="0" lang="en-US" sz="2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Health</a:t>
            </a:r>
            <a:endParaRPr sz="2600"/>
          </a:p>
          <a:p>
            <a:pPr indent="-4191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Spanish </a:t>
            </a:r>
            <a:r>
              <a:rPr lang="en-US" sz="2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b="0" i="0" lang="en-US" sz="2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2600"/>
          </a:p>
          <a:p>
            <a:pPr indent="-4191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Elective</a:t>
            </a:r>
            <a:endParaRPr sz="26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**Honors Course Enrollment </a:t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lt1"/>
                </a:solidFill>
              </a:rPr>
              <a:t>Student Request 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90% grade average for the 3 quarters 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NWEA Benchmark testing: rank in the top 32 scores get in to the class 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Teacher recommendation: rubber stamp approval </a:t>
            </a:r>
            <a:endParaRPr sz="1100">
              <a:solidFill>
                <a:schemeClr val="lt1"/>
              </a:solidFill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3810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 Black"/>
              <a:buNone/>
            </a:pPr>
            <a:r>
              <a:rPr b="0" i="0" lang="en-US" sz="5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High School </a:t>
            </a:r>
            <a:r>
              <a:rPr lang="en-US"/>
              <a:t>Schedule</a:t>
            </a:r>
            <a:endParaRPr b="0" i="0" sz="5000" u="none" cap="none" strike="noStrike">
              <a:solidFill>
                <a:schemeClr val="l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315100" y="1399400"/>
            <a:ext cx="4806900" cy="50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chemeClr val="lt1"/>
                </a:solidFill>
              </a:rPr>
              <a:t>9th Grade:</a:t>
            </a:r>
            <a:endParaRPr sz="1700" u="sng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English I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Algebra 1A/Algebra I/Geometry 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Biology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World History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PE/Health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chemeClr val="lt1"/>
                </a:solidFill>
              </a:rPr>
              <a:t>Spanish I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Elective/VPF/CTE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chemeClr val="lt1"/>
                </a:solidFill>
              </a:rPr>
              <a:t>11th Grade:</a:t>
            </a:r>
            <a:endParaRPr sz="1700" u="sng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English 3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Geometry/Algebra II/Pre-Calculus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Physics*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Economics/Government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Electives/VPF 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Dual Enrollment/Ida Early Middle College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 2-4 College Classes = 6-12 credits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4626225" y="1399400"/>
            <a:ext cx="4957500" cy="50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chemeClr val="lt1"/>
                </a:solidFill>
              </a:rPr>
              <a:t>10th Grade:</a:t>
            </a:r>
            <a:endParaRPr sz="1700" u="sng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English 2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Algebra 1B/Geometry/Algebra II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Chemistry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American History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Spanish 2*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Elective/VPF/CTE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chemeClr val="lt1"/>
                </a:solidFill>
              </a:rPr>
              <a:t>12th Grade:</a:t>
            </a:r>
            <a:endParaRPr sz="1700" u="sng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English 4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Senior Seminar/Financial Lit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Algebra 2C/</a:t>
            </a:r>
            <a:r>
              <a:rPr lang="en-US" sz="1700">
                <a:solidFill>
                  <a:schemeClr val="lt1"/>
                </a:solidFill>
              </a:rPr>
              <a:t>PreCalculus</a:t>
            </a:r>
            <a:r>
              <a:rPr lang="en-US" sz="1700">
                <a:solidFill>
                  <a:schemeClr val="lt1"/>
                </a:solidFill>
              </a:rPr>
              <a:t>/Calculus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Electives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Dual Enrollment/ Ida Early Middle College 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 2-6 College Classes = 6-18 credits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/>
        </p:nvSpPr>
        <p:spPr>
          <a:xfrm>
            <a:off x="604500" y="250150"/>
            <a:ext cx="81513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Math Pathways</a:t>
            </a:r>
            <a:endParaRPr sz="360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-150" y="943925"/>
            <a:ext cx="9144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Michigan Requirements: </a:t>
            </a:r>
            <a:endParaRPr sz="2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Algebra 1/Geometry/Algebra 2/Senior Sen &amp; Fin Lit</a:t>
            </a:r>
            <a:endParaRPr sz="2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3043400" y="4043150"/>
            <a:ext cx="1514400" cy="2017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6925" y="2050625"/>
            <a:ext cx="5561901" cy="410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/>
        </p:nvSpPr>
        <p:spPr>
          <a:xfrm>
            <a:off x="179825" y="2211450"/>
            <a:ext cx="3633600" cy="26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8th Grade Presentation &amp; Individual Scheduling Meetings</a:t>
            </a:r>
            <a:endParaRPr sz="23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will take place March 17th &amp; 18th! </a:t>
            </a:r>
            <a:endParaRPr sz="23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43" name="Google Shape;14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5825" y="152400"/>
            <a:ext cx="5025776" cy="6545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/>
        </p:nvSpPr>
        <p:spPr>
          <a:xfrm>
            <a:off x="304800" y="966801"/>
            <a:ext cx="8534400" cy="53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9</a:t>
            </a:r>
            <a:r>
              <a:rPr baseline="30000" lang="en-US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</a:t>
            </a:r>
            <a:r>
              <a:rPr lang="en-US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Grade Electives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</a:t>
            </a:r>
            <a:r>
              <a:rPr lang="en-US" sz="2400" u="sng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emester courses .5 </a:t>
            </a: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		</a:t>
            </a:r>
            <a:r>
              <a:rPr lang="en-US" sz="2400" u="sng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Year long courses 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Symphonic Band (VPF)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</a:t>
            </a: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Small Engines (VPF)</a:t>
            </a:r>
            <a:r>
              <a:rPr lang="en-US" sz="2000">
                <a:solidFill>
                  <a:schemeClr val="lt1"/>
                </a:solidFill>
                <a:highlight>
                  <a:srgbClr val="FFFF00"/>
                </a:highlight>
                <a:latin typeface="Arial Black"/>
                <a:ea typeface="Arial Black"/>
                <a:cs typeface="Arial Black"/>
                <a:sym typeface="Arial Black"/>
              </a:rPr>
              <a:t>			</a:t>
            </a: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Wind Ensemble* (VPF)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Home Maintenance (VPF)	- Choir (VPF)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Fiber Art (VPF)					</a:t>
            </a: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Art 1 (VPF)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Ceramics (VPF) </a:t>
            </a: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			     - General Woods (VPF)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Math Lab</a:t>
            </a: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			          		- Drafting (VPF)</a:t>
            </a:r>
            <a:endParaRPr sz="2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Skills </a:t>
            </a: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							</a:t>
            </a: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Welding (VPF/CTE) 	</a:t>
            </a:r>
            <a:endParaRPr sz="2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Current Events					-Intro to Agriculture (CTE)</a:t>
            </a: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Floral Design (VPF)</a:t>
            </a:r>
            <a:endParaRPr sz="2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Landscape Design (VPF)</a:t>
            </a:r>
            <a:endParaRPr sz="2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*Teacher recommendation required for this section</a:t>
            </a:r>
            <a:endParaRPr sz="2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13" y="1129200"/>
            <a:ext cx="8737575" cy="48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