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10400" cy="9296400"/>
  <p:embeddedFontLst>
    <p:embeddedFont>
      <p:font typeface="Arial Black" panose="020B0A0402010202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3E30FC-E9A3-414F-A716-196333FFD03F}">
  <a:tblStyle styleId="{A23E30FC-E9A3-414F-A716-196333FFD0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cf009e246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7cf009e24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cf009e2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cf009e246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7cf009e246_0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cf009e24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cf009e246_0_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7cf009e246_0_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fa38344d1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fa38344d1_2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0fa38344d1_2_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f2cb8a2c5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10f2cb8a2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874a7a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0874a7a9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30874a7a9b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e24f755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e24f75560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6e24f75560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eec5778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eec577887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4eec577887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sz="5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sz="5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sz="5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1400"/>
              <a:buFont typeface="Arial Black"/>
              <a:buNone/>
              <a:defRPr sz="5600" b="1" i="0" u="none" strike="noStrike" cap="none">
                <a:solidFill>
                  <a:srgbClr val="4CE0E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45720" lvl="0" indent="0" algn="r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None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1400"/>
              <a:buFont typeface="Arial Black"/>
              <a:buNone/>
              <a:defRPr sz="5600" b="1" i="0" u="none" strike="noStrike" cap="none">
                <a:solidFill>
                  <a:srgbClr val="4AE3A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sz="5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sz="5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sz="5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sz="26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7510" algn="l" rtl="0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6893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" name="Google Shape;72;p10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sz="20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13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93369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7305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sz="1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65747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265747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dk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640080" marR="0" lvl="1" indent="-2590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-254000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188720" marR="0" lvl="3" indent="-210819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463040" marR="0" lvl="4" indent="-2184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1737360" marR="0" lvl="5" indent="-21336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1920240" marR="0" lvl="6" indent="-19303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2194560" marR="0" lvl="7" indent="-18796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2468880" marR="0" lvl="8" indent="-182879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" name="Google Shape;80;p10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sz="5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sz="16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sz="1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presentation/d/e/2PACX-1vTA1iWUxWeZ24Uf6OVVvs8Xog3YyBOTKzCNwjCbBwFno1nX02IIKwuK9snPehTLo-AjkBaTQ0XQmenV/pub?start=true&amp;loop=true&amp;delayms=300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aschools.org/downloads/high_school_guidence_files/ihs_course_description_2021-2022_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/>
        </p:nvSpPr>
        <p:spPr>
          <a:xfrm>
            <a:off x="571500" y="612725"/>
            <a:ext cx="80010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Welcome Class of 2026!</a:t>
            </a:r>
            <a:endParaRPr sz="6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450" y="2611575"/>
            <a:ext cx="5609098" cy="39873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443375" y="5612800"/>
            <a:ext cx="9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-575575" y="63900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Slideshow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228601" y="1524000"/>
            <a:ext cx="8382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All course descriptions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are available at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Ida HS Guidance Department Webpage</a:t>
            </a:r>
            <a:endParaRPr sz="4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Course Guide</a:t>
            </a:r>
            <a:endParaRPr sz="4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563700" y="5505500"/>
            <a:ext cx="80166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Any high school student who wishes to test-out of a course in which s/he is not enrolled may do so by taking the final examination for the course and receiving a grade of at least 78% or by demonstrating mastery of the subject matter as determined by the assessment used in lieu of a final examination. Credit for a course earned by a student through this process may be used to fulfill a course or course-sequence requirement and be counted toward the required number of credits needed for graduation but may not be used to determine the student’s GPA. Requests must be made by May 1</a:t>
            </a:r>
            <a:r>
              <a:rPr lang="en-US" sz="800">
                <a:solidFill>
                  <a:schemeClr val="dk1"/>
                </a:solidFill>
              </a:rPr>
              <a:t>st</a:t>
            </a:r>
            <a:r>
              <a:rPr lang="en-US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420125" y="-10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lang="en-US" sz="5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Dual Enrollment</a:t>
            </a:r>
            <a:endParaRPr sz="5000" b="0" i="0" u="none" strike="noStrike" cap="non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57200" y="957350"/>
            <a:ext cx="8229600" cy="5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8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Students can dual enroll their junior and senior year of high school.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8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Students must have a 2.5 GPA recommended and qualifying test scores (SAT/Accuplacer)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8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Students must have their own transportation</a:t>
            </a:r>
            <a:r>
              <a:rPr lang="en-US" sz="2400"/>
              <a:t>.</a:t>
            </a:r>
            <a:endParaRPr/>
          </a:p>
          <a:p>
            <a:pPr marL="274320" marR="0" lvl="0" indent="-22606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accent3"/>
              </a:buClr>
              <a:buSzPts val="760"/>
              <a:buFont typeface="Noto Sans Symbols"/>
              <a:buNone/>
            </a:pPr>
            <a:endParaRPr sz="8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Motivated and high achieving students could earn up to 30 credits at MCCC.  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There may be some financial cost for courses taken</a:t>
            </a:r>
            <a:r>
              <a:rPr lang="en-US" sz="2400"/>
              <a:t> or if a student fails a class.</a:t>
            </a:r>
            <a:endParaRPr sz="2400"/>
          </a:p>
          <a:p>
            <a:pPr marL="274320" marR="0" lvl="0" indent="-28194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●"/>
            </a:pPr>
            <a:r>
              <a:rPr lang="en-US" sz="2400"/>
              <a:t>Academic and social maturity is paramount for success as dual enrollment student.</a:t>
            </a:r>
            <a:endParaRPr sz="2400"/>
          </a:p>
          <a:p>
            <a:pPr marL="274320" marR="0" lvl="0" indent="-28194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●"/>
            </a:pPr>
            <a:r>
              <a:rPr lang="en-US" sz="2400"/>
              <a:t>Required parent night spring of Sophomore year.</a:t>
            </a:r>
            <a:endParaRPr sz="2400"/>
          </a:p>
          <a:p>
            <a:pPr marL="274320" marR="0" lvl="0" indent="-117475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lang="en-US" sz="5400" b="0" i="0" u="sng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Ida Public Schools</a:t>
            </a:r>
            <a:endParaRPr sz="5400" b="0" i="0" u="sng" strike="noStrike" cap="non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Accelerated Career Planning and Preparation</a:t>
            </a:r>
            <a:endParaRPr/>
          </a:p>
          <a:p>
            <a:pPr marL="274320" marR="0" lvl="0" indent="-274320" algn="ctr" rtl="0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4320" marR="0" lvl="0" indent="-274320" algn="ctr" rtl="0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36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74320" marR="0" lvl="0" indent="-274320" algn="ctr" rtl="0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36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5" name="Google Shape;175;p24" descr="C:\Documents and Settings\dykstra\Local Settings\Temporary Internet Files\Content.IE5\SIZEH2ET\MC900441735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2876372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 descr="C:\Documents and Settings\dykstra\Local Settings\Temporary Internet Files\Content.IE5\SIZEH2ET\MC900441735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572" y="28956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 descr="https://encrypted-tbn2.google.com/images?q=tbn:ANd9GcSm8tr6EWTrltFapasgNbry50DK1RO_Im877b63XFi33_1DDa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7000" y="2743200"/>
            <a:ext cx="3886200" cy="258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304800" y="5638800"/>
            <a:ext cx="83862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Ida Early Middle College (IEMC)</a:t>
            </a:r>
            <a:endParaRPr sz="3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371550" y="130375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IEMC:  How It Works</a:t>
            </a:r>
            <a:endParaRPr sz="5400" b="0" i="0" u="none" strike="noStrike" cap="non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191825" y="1120975"/>
            <a:ext cx="5881200" cy="4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Ida Early Middle College gives students the opportunity to earn an extra year of college credits (60 credits total).</a:t>
            </a:r>
            <a:endParaRPr sz="18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368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Similar to Dual Enrollment junior and senior year. All core classes are completed at Ida with the exception of a math course in the 5th year. </a:t>
            </a:r>
            <a:endParaRPr sz="18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368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Student participates with current class in all aspects of their senior year. However, they do not get their diploma or officially graduate until the completion of their 5</a:t>
            </a:r>
            <a:r>
              <a:rPr lang="en-US" sz="1800" baseline="300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year.</a:t>
            </a:r>
            <a:endParaRPr sz="18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368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IEMC students are eligible for Top Ten with their original graduating cohort.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274320" marR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7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18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575" y="2905600"/>
            <a:ext cx="22860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IEMC:  How It Works</a:t>
            </a:r>
            <a:endParaRPr sz="5400" b="0" i="0" u="none" strike="noStrike" cap="non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168425" y="1518275"/>
            <a:ext cx="4589700" cy="4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368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Students can participate in high school programs and sports through their 4</a:t>
            </a:r>
            <a:r>
              <a:rPr lang="en-US" sz="1800" baseline="300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year.</a:t>
            </a:r>
            <a:endParaRPr sz="18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368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Students can wait until the 4</a:t>
            </a:r>
            <a:r>
              <a:rPr lang="en-US" sz="1800" baseline="300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or 5</a:t>
            </a:r>
            <a:r>
              <a:rPr lang="en-US" sz="1800" baseline="300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year to take college classes.</a:t>
            </a:r>
            <a:endParaRPr sz="18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274320" marR="0" lvl="0" indent="-265557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 i="0" u="none" strike="noStrike" cap="none">
                <a:solidFill>
                  <a:srgbClr val="FFFFFF"/>
                </a:solidFill>
              </a:rPr>
              <a:t>Applications </a:t>
            </a:r>
            <a:r>
              <a:rPr lang="en-US" sz="1800">
                <a:solidFill>
                  <a:srgbClr val="FFFFFF"/>
                </a:solidFill>
              </a:rPr>
              <a:t>are </a:t>
            </a:r>
            <a:r>
              <a:rPr lang="en-US" sz="1800" i="0" u="none" strike="noStrike" cap="none">
                <a:solidFill>
                  <a:srgbClr val="FFFFFF"/>
                </a:solidFill>
              </a:rPr>
              <a:t>submitted by </a:t>
            </a:r>
            <a:r>
              <a:rPr lang="en-US" sz="1800">
                <a:solidFill>
                  <a:srgbClr val="FFFFFF"/>
                </a:solidFill>
              </a:rPr>
              <a:t>end of Sophomore</a:t>
            </a:r>
            <a:r>
              <a:rPr lang="en-US" sz="1800" i="0" u="none" strike="noStrike" cap="none">
                <a:solidFill>
                  <a:srgbClr val="FFFFFF"/>
                </a:solidFill>
              </a:rPr>
              <a:t> year.</a:t>
            </a:r>
            <a:endParaRPr sz="18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53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1800" i="0" u="none" strike="noStrike" cap="none">
              <a:solidFill>
                <a:srgbClr val="FFFFFF"/>
              </a:solidFill>
            </a:endParaRPr>
          </a:p>
          <a:p>
            <a:pPr marL="274320" marR="0" lvl="0" indent="-265557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 i="0" u="none" strike="noStrike" cap="none">
                <a:solidFill>
                  <a:srgbClr val="FFFFFF"/>
                </a:solidFill>
              </a:rPr>
              <a:t>Students must meet certain academic standards and have personal transportation to the college.</a:t>
            </a:r>
            <a:endParaRPr sz="18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7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endParaRPr sz="18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768325" y="323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275" y="2483075"/>
            <a:ext cx="4081075" cy="295854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152400" y="323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 t="-1110" b="1110"/>
          <a:stretch/>
        </p:blipFill>
        <p:spPr>
          <a:xfrm>
            <a:off x="1868015" y="-75700"/>
            <a:ext cx="540797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02675" y="382500"/>
            <a:ext cx="87783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IEMC Graduating Class 2017, 2018, 2019, 2020, &amp; 2021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4231325" y="1852800"/>
            <a:ext cx="50574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Total Number of Students: 41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Total Credits Earned: 1861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Employed in their Field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 Transferred  &amp; 11 Cont at MCCC 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 Associate’s Degrees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 Certifications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Money Saved over: $270,000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Scholarships offered over: $215,000</a:t>
            </a:r>
            <a:r>
              <a:rPr lang="en-US" sz="2100">
                <a:solidFill>
                  <a:srgbClr val="FFFF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100">
              <a:solidFill>
                <a:srgbClr val="FFFFFF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378450" y="4635125"/>
            <a:ext cx="7491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B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                   </a:t>
            </a:r>
            <a:endParaRPr sz="2400">
              <a:solidFill>
                <a:srgbClr val="3B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B3B3B"/>
                </a:solidFill>
              </a:rPr>
              <a:t>                                      </a:t>
            </a:r>
            <a:r>
              <a:rPr lang="en-US" sz="2300">
                <a:solidFill>
                  <a:srgbClr val="FFFFFF"/>
                </a:solidFill>
              </a:rPr>
              <a:t>  MEMCA       IEMC </a:t>
            </a:r>
            <a:endParaRPr sz="23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-Average Credits Earned    			49.5         45</a:t>
            </a:r>
            <a:endParaRPr sz="23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-Average GPA  			    			2.93         3.06</a:t>
            </a:r>
            <a:endParaRPr sz="2300">
              <a:solidFill>
                <a:srgbClr val="FFFFFF"/>
              </a:solidFill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75" y="1852800"/>
            <a:ext cx="3848100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655825" y="1929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Preparing for High School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Get to know the staff</a:t>
            </a:r>
            <a:endParaRPr/>
          </a:p>
          <a:p>
            <a:pPr marL="457200" lvl="0" indent="-385445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Get involved! </a:t>
            </a:r>
            <a:endParaRPr/>
          </a:p>
          <a:p>
            <a:pPr marL="457200" lvl="0" indent="-385445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Prepare for your future goals</a:t>
            </a:r>
            <a:endParaRPr/>
          </a:p>
          <a:p>
            <a:pPr marL="457200" lvl="0" indent="-385445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Academic Career</a:t>
            </a:r>
            <a:endParaRPr/>
          </a:p>
          <a:p>
            <a:pPr marL="914400" lvl="1" indent="-358140" algn="l" rtl="0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GPA</a:t>
            </a:r>
            <a:endParaRPr/>
          </a:p>
          <a:p>
            <a:pPr marL="914400" lvl="1" indent="-358140" algn="l" rtl="0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High School Credits</a:t>
            </a:r>
            <a:endParaRPr/>
          </a:p>
          <a:p>
            <a:pPr marL="914400" lvl="1" indent="-358140" algn="l" rtl="0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Attendance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275" y="4077600"/>
            <a:ext cx="3777726" cy="278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/>
        </p:nvSpPr>
        <p:spPr>
          <a:xfrm>
            <a:off x="533400" y="839750"/>
            <a:ext cx="8153400" cy="54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Any Questions?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Thank you for coming</a:t>
            </a:r>
            <a:r>
              <a:rPr lang="en-US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   </a:t>
            </a:r>
            <a:endParaRPr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Kelly Riley </a:t>
            </a:r>
            <a:endParaRPr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Riley@idaschools.org </a:t>
            </a:r>
            <a:endParaRPr sz="3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Caitlin Ryan </a:t>
            </a:r>
            <a:r>
              <a:rPr lang="en-US"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Ryan@idaschools.org</a:t>
            </a:r>
            <a:endParaRPr sz="3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https://www.idaschools.org/schools/high-school/guidance-department/</a:t>
            </a:r>
            <a:endParaRPr sz="240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14"/>
          <p:cNvGraphicFramePr/>
          <p:nvPr/>
        </p:nvGraphicFramePr>
        <p:xfrm>
          <a:off x="2969525" y="9781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{A23E30FC-E9A3-414F-A716-196333FFD03F}</a:tableStyleId>
              </a:tblPr>
              <a:tblGrid>
                <a:gridCol w="385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                                </a:t>
                      </a:r>
                      <a:r>
                        <a:rPr lang="en-US" sz="1800" b="1" u="sng" strike="noStrike" cap="none">
                          <a:solidFill>
                            <a:schemeClr val="lt1"/>
                          </a:solidFill>
                        </a:rPr>
                        <a:t>Subject</a:t>
                      </a:r>
                      <a:endParaRPr sz="1800" b="1" u="sng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sng" strike="noStrike" cap="none">
                          <a:solidFill>
                            <a:schemeClr val="lt1"/>
                          </a:solidFill>
                        </a:rPr>
                        <a:t>Required Credits</a:t>
                      </a:r>
                      <a:endParaRPr sz="1800" b="1" u="sng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6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English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Mathematics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6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Social Studies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Science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6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Physical Education/Health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6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Computers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.5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6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Sr. Seminar/Fin. Lit.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1 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    </a:t>
                      </a: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Vocational/ Practical or Fine Arts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                1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7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World Language-Spanish/Japanese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Electives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2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4.5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Total: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24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6" name="Google Shape;106;p14"/>
          <p:cNvSpPr txBox="1"/>
          <p:nvPr/>
        </p:nvSpPr>
        <p:spPr>
          <a:xfrm>
            <a:off x="407625" y="978150"/>
            <a:ext cx="4236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Graduation Requirements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407625" y="2117650"/>
            <a:ext cx="34263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 Black"/>
              <a:buChar char="●"/>
            </a:pPr>
            <a:r>
              <a:rPr lang="en-US" sz="1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24 Credits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 Black"/>
              <a:buChar char="●"/>
            </a:pPr>
            <a:r>
              <a:rPr lang="en-US" sz="1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8 semesters of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   attendance</a:t>
            </a:r>
            <a:endParaRPr sz="1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 Black"/>
              <a:buChar char="●"/>
            </a:pPr>
            <a:r>
              <a:rPr lang="en-US" sz="1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EDP-Career Cruising </a:t>
            </a:r>
            <a:endParaRPr sz="1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57150" y="921000"/>
            <a:ext cx="90297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Educational Development Plan (EDP) </a:t>
            </a:r>
            <a:endParaRPr sz="32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801900" y="1741650"/>
            <a:ext cx="7540200" cy="3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●"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Graduation Requirement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●"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Begins in 7th grade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●"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Career Cruising          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 http://careercruising.com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Login:           First Name.Last Name        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Password:    Ida StudentID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4820775"/>
            <a:ext cx="5143499" cy="20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588100" y="828300"/>
            <a:ext cx="8899800" cy="5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9</a:t>
            </a:r>
            <a:r>
              <a:rPr lang="en-US" sz="3600" baseline="30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Grade Required Classes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English 1 </a:t>
            </a:r>
            <a:endParaRPr sz="3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Math(Alg</a:t>
            </a: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ebra/Algebra 1A/ Geometry/ Honors Geometry)</a:t>
            </a:r>
            <a:endParaRPr sz="3400"/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Biology </a:t>
            </a:r>
            <a:endParaRPr sz="3400"/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World History</a:t>
            </a:r>
            <a:endParaRPr sz="3400"/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PE</a:t>
            </a: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&amp; </a:t>
            </a:r>
            <a:r>
              <a:rPr lang="en-US" sz="3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Health*</a:t>
            </a:r>
            <a:endParaRPr sz="3400"/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Spanish </a:t>
            </a: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 sz="3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/Japanese 1</a:t>
            </a: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</a:t>
            </a:r>
            <a:r>
              <a:rPr lang="en-US" sz="3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3400"/>
          </a:p>
          <a:p>
            <a:pPr marL="914400" marR="0" lvl="1" indent="-469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Elective</a:t>
            </a:r>
            <a:endParaRPr sz="340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*Graduation requirement but </a:t>
            </a: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can be postponed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18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lang="en-US" sz="50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High School Studies</a:t>
            </a:r>
            <a:endParaRPr sz="5000" b="0" i="0" u="none" strike="noStrike" cap="non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315100" y="1399400"/>
            <a:ext cx="4806900" cy="50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lt1"/>
                </a:solidFill>
              </a:rPr>
              <a:t>9th Grade:</a:t>
            </a:r>
            <a:endParaRPr sz="1700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English I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Algebra 1A/Algebra I/Geometry/H Geometry 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Biology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World History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PE/Health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1"/>
                </a:solidFill>
              </a:rPr>
              <a:t>Spanish I/Japanese I/Elective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Elective/VPF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lt1"/>
                </a:solidFill>
              </a:rPr>
              <a:t>11th Grade:</a:t>
            </a:r>
            <a:endParaRPr sz="1700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English 3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Algebra II/Algebra IIA/Pre-Calculus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Physics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Economics/Government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Electives 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Dual Enrollment/Ida Early Middle College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  4 College Classes = 12 credits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4599650" y="1399400"/>
            <a:ext cx="4957500" cy="50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lt1"/>
                </a:solidFill>
              </a:rPr>
              <a:t>10th Grade:</a:t>
            </a:r>
            <a:endParaRPr sz="1700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English 2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Algebra 1B/Geometry/ H Geometry/Algebra II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Chemistry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American History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Computers (Yearbook/Tech/Drafting/Test Prep)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Spanish II/ Japanese II/VPF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Elective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lt1"/>
                </a:solidFill>
              </a:rPr>
              <a:t>12th Grade:</a:t>
            </a:r>
            <a:endParaRPr sz="1700"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English 4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Senior Seminar/Financial Lit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Algebra II B / Algebra 2C Pre-Calculus/Calculus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Electives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 Dual Enrollment/ Ida Early Middle College 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      6 College Classes =18 credits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604500" y="250150"/>
            <a:ext cx="81513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Math Pathway</a:t>
            </a:r>
            <a:endParaRPr sz="36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174" y="1905610"/>
            <a:ext cx="7678100" cy="480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-150" y="943925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Michigan Requirements: 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Algebra 1/Geometry/Algebra 2/Senior Sen &amp; Fin Lit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255400" y="756725"/>
            <a:ext cx="3633600" cy="26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Monday, February 7th </a:t>
            </a:r>
            <a:endParaRPr sz="2300" u="sng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8th Grade Presentation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February 9-10 </a:t>
            </a:r>
            <a:endParaRPr sz="2400" u="sng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Course Selection Sheets due and student scheduling conferences 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400" y="152400"/>
            <a:ext cx="4950200" cy="6418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304801" y="1295400"/>
            <a:ext cx="8534400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9</a:t>
            </a:r>
            <a:r>
              <a:rPr lang="en-US" sz="3200" baseline="30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Grade Electives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Semester courses .5 </a:t>
            </a: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</a:t>
            </a:r>
            <a:r>
              <a:rPr lang="en-US" sz="24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Year long courses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Technology for Academics	- Symphonic Band (VPF)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Small Engines (VPF)</a:t>
            </a:r>
            <a:r>
              <a:rPr lang="en-US" sz="2000">
                <a:solidFill>
                  <a:schemeClr val="lt1"/>
                </a:solidFill>
                <a:highlight>
                  <a:srgbClr val="FFFF00"/>
                </a:highlight>
                <a:latin typeface="Arial Black"/>
                <a:ea typeface="Arial Black"/>
                <a:cs typeface="Arial Black"/>
                <a:sym typeface="Arial Black"/>
              </a:rPr>
              <a:t>			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Wind Ensemble* (VPF)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Home Maintenance (VPF)	- Choir (VPF)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Fiber Art (VPF)					- Art 1 (VPF)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Ceramics (VPF) 			     - General Woods (VPF)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Math Lab			          		- Drafting (VPF)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Skills 							- Japanese (IVN)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History of Rock &amp; Roll		- Metals/Welding (VPF) 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Military History	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Current Events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*Teacher recommendation required for this section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1360700" y="5464588"/>
            <a:ext cx="914382" cy="914382"/>
          </a:xfrm>
          <a:prstGeom prst="lightningBolt">
            <a:avLst/>
          </a:prstGeom>
          <a:solidFill>
            <a:schemeClr val="accent1"/>
          </a:solidFill>
          <a:ln w="425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4208100" y="5464600"/>
            <a:ext cx="914382" cy="914382"/>
          </a:xfrm>
          <a:prstGeom prst="lightningBolt">
            <a:avLst/>
          </a:prstGeom>
          <a:solidFill>
            <a:schemeClr val="accent1"/>
          </a:solidFill>
          <a:ln w="425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7382075" y="5430425"/>
            <a:ext cx="914382" cy="914382"/>
          </a:xfrm>
          <a:prstGeom prst="lightningBolt">
            <a:avLst/>
          </a:prstGeom>
          <a:solidFill>
            <a:schemeClr val="accent1"/>
          </a:solidFill>
          <a:ln w="425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877450" y="624009"/>
            <a:ext cx="7162800" cy="14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New Top Ten Criteria </a:t>
            </a:r>
            <a:endParaRPr sz="400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614238" y="1891550"/>
            <a:ext cx="8102100" cy="3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Char char="●"/>
            </a:pPr>
            <a:r>
              <a:rPr lang="en-US" sz="3000">
                <a:solidFill>
                  <a:srgbClr val="FFFF00"/>
                </a:solidFill>
              </a:rPr>
              <a:t>Complete all graduation requirements</a:t>
            </a:r>
            <a:endParaRPr sz="3000">
              <a:solidFill>
                <a:srgbClr val="FFFF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Char char="●"/>
            </a:pPr>
            <a:r>
              <a:rPr lang="en-US" sz="3000">
                <a:solidFill>
                  <a:srgbClr val="FFFF00"/>
                </a:solidFill>
              </a:rPr>
              <a:t>Must take 8 out of 11 honors courses</a:t>
            </a:r>
            <a:endParaRPr sz="3000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</a:rPr>
              <a:t>-Honors English 1, 2, 3, 4</a:t>
            </a:r>
            <a:endParaRPr sz="3000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FFF00"/>
                </a:solidFill>
              </a:rPr>
              <a:t>-Honors Geometry, Pre-Calculus, Calculus</a:t>
            </a:r>
            <a:endParaRPr sz="3000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</a:rPr>
              <a:t>-Honors Biology, Honors Chemistry, </a:t>
            </a:r>
            <a:endParaRPr sz="3000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</a:rPr>
              <a:t> Physics 2, Anatomy and Physiology</a:t>
            </a:r>
            <a:endParaRPr sz="3000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Microsoft Office PowerPoint</Application>
  <PresentationFormat>On-screen Show (4:3)</PresentationFormat>
  <Paragraphs>197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Noto Sans Symbols</vt:lpstr>
      <vt:lpstr>Times New Roman</vt:lpstr>
      <vt:lpstr>Flow</vt:lpstr>
      <vt:lpstr>PowerPoint Presentation</vt:lpstr>
      <vt:lpstr>PowerPoint Presentation</vt:lpstr>
      <vt:lpstr>PowerPoint Presentation</vt:lpstr>
      <vt:lpstr>PowerPoint Presentation</vt:lpstr>
      <vt:lpstr>High School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Dual Enrollment</vt:lpstr>
      <vt:lpstr>Ida Public Schools</vt:lpstr>
      <vt:lpstr>IEMC:  How It Works</vt:lpstr>
      <vt:lpstr>IEMC:  How It Works</vt:lpstr>
      <vt:lpstr>PowerPoint Presentation</vt:lpstr>
      <vt:lpstr>IEMC Graduating Class 2017, 2018, 2019, 2020, &amp; 2021</vt:lpstr>
      <vt:lpstr>Preparing for High School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Kelly Riley</cp:lastModifiedBy>
  <cp:revision>1</cp:revision>
  <dcterms:modified xsi:type="dcterms:W3CDTF">2022-01-26T16:27:27Z</dcterms:modified>
</cp:coreProperties>
</file>