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7010400" cy="9296400"/>
  <p:embeddedFontLst>
    <p:embeddedFont>
      <p:font typeface="Arial Black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2E05E8-0FF0-496F-AEB2-55DE8826BFB6}">
  <a:tblStyle styleId="{E12E05E8-0FF0-496F-AEB2-55DE8826BFB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ArialBlack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cf009e246_0_7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7cf009e246_0_7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cf009e246_0_1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cf009e246_0_1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7cf009e246_0_1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cf009e246_0_22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cf009e246_0_22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7cf009e246_0_22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cd6bc92a50_0_1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cd6bc92a50_0_1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cd6bc92a50_0_18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fa38344d1_2_8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fa38344d1_2_8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0fa38344d1_2_8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6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0165322d5_2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0165322d5_2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50165322d5_2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23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5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f2cb8a2c5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0f2cb8a2c5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874a7a9b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30874a7a9b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0874a7a9b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e24f75560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e24f75560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6e24f75560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eec577887_0_0:notes"/>
          <p:cNvSpPr/>
          <p:nvPr>
            <p:ph idx="2" type="sldImg"/>
          </p:nvPr>
        </p:nvSpPr>
        <p:spPr>
          <a:xfrm>
            <a:off x="11811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eec577887_0_0:notes"/>
          <p:cNvSpPr txBox="1"/>
          <p:nvPr>
            <p:ph idx="1" type="body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4eec577887_0_0:notes"/>
          <p:cNvSpPr txBox="1"/>
          <p:nvPr>
            <p:ph idx="12" type="sldNum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:notes"/>
          <p:cNvSpPr/>
          <p:nvPr>
            <p:ph idx="2" type="sldImg"/>
          </p:nvPr>
        </p:nvSpPr>
        <p:spPr>
          <a:xfrm>
            <a:off x="11811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1400"/>
              <a:buFont typeface="Arial Black"/>
              <a:buNone/>
              <a:defRPr b="1" i="0" sz="5600" u="none" cap="none" strike="noStrike">
                <a:solidFill>
                  <a:srgbClr val="4CE0EA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45720" rtl="0" algn="r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ctr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ctr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ctr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1400"/>
              <a:buFont typeface="Arial Black"/>
              <a:buNone/>
              <a:defRPr b="1" i="0" sz="5600" u="none" cap="none" strike="noStrike">
                <a:solidFill>
                  <a:srgbClr val="4AE3A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175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02894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1" i="0" sz="2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315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b="0" i="0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365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0861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9463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94639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26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751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b="0" i="0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68935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352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0289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" name="Google Shape;72;p10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1" i="0" sz="2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b="0" i="0" sz="13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93369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7305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b="0" i="0" sz="1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65747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65747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b="0" i="0" sz="9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dk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59080" lvl="1" marL="64008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254000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210819" lvl="3" marL="118872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218439" lvl="4" marL="146304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213360" lvl="5" marL="173736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193039" lvl="6" marL="192024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187960" lvl="7" marL="219456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182879" lvl="8" marL="246888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79" name="Google Shape;79;p10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0" name="Google Shape;80;p10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None/>
              <a:defRPr b="0" i="0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 Black"/>
              <a:buChar char="•"/>
              <a:defRPr b="0" i="0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 Black"/>
              <a:buChar char="•"/>
              <a:defRPr b="0" i="0" sz="1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" name="Google Shape;17;p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hyperlink" Target="https://docs.google.com/presentation/d/e/2PACX-1vTA1iWUxWeZ24Uf6OVVvs8Xog3YyBOTKzCNwjCbBwFno1nX02IIKwuK9snPehTLo-AjkBaTQ0XQmenV/pub?start=true&amp;loop=true&amp;delayms=3000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daschools.org/downloads/high_school_guidence_files/ihs_course_description_2023-2024__3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/>
        </p:nvSpPr>
        <p:spPr>
          <a:xfrm>
            <a:off x="571500" y="612725"/>
            <a:ext cx="8001000" cy="41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Welcome Class of 2027!</a:t>
            </a:r>
            <a:endParaRPr sz="6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7450" y="2611575"/>
            <a:ext cx="5609098" cy="398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443375" y="5612800"/>
            <a:ext cx="96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-575575" y="63900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Slideshow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/>
        </p:nvSpPr>
        <p:spPr>
          <a:xfrm>
            <a:off x="228601" y="1524000"/>
            <a:ext cx="838200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All course descriptions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are available at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 Ida HS Guidance Department Webpage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Course Guide</a:t>
            </a:r>
            <a:endParaRPr sz="4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63700" y="5505500"/>
            <a:ext cx="80166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Any high school student who wishes to test-out of a course in which s/he is not enrolled may do so by taking the final examination for the course and receiving a grade of at least 78% or by demonstrating mastery of the subject matter as determined by the assessment used in lieu of a final examination. Credit for a course earned by a student through this process may be used to fulfill a course or course-sequence requirement and be counted toward the required number of credits needed for graduation but may not be used to determine the student’s GPA. Requests must be made by May 1</a:t>
            </a:r>
            <a:r>
              <a:rPr lang="en-US" sz="800">
                <a:solidFill>
                  <a:schemeClr val="dk1"/>
                </a:solidFill>
              </a:rPr>
              <a:t>st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420125" y="-10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Dual Enrollment</a:t>
            </a:r>
            <a:endParaRPr b="0" i="0" sz="5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457200" y="957350"/>
            <a:ext cx="8229600" cy="5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can dual enroll their junior and senior year of high school.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have a 2.5 GPA recommended and qualifying test scores (SAT/Accuplacer)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 must have their own transportation</a:t>
            </a:r>
            <a:r>
              <a:rPr lang="en-US" sz="2400"/>
              <a:t>.</a:t>
            </a:r>
            <a:endParaRPr/>
          </a:p>
          <a:p>
            <a:pPr indent="-226060" lvl="0" marL="27432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76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Motivated and high achieving students could earn up to 30 credits at MCCC.  </a:t>
            </a:r>
            <a:endParaRPr/>
          </a:p>
          <a:p>
            <a:pPr indent="-27432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There may be some financial cost for courses taken</a:t>
            </a:r>
            <a:r>
              <a:rPr lang="en-US" sz="2400"/>
              <a:t> or if a student fails a class.</a:t>
            </a:r>
            <a:endParaRPr sz="2400"/>
          </a:p>
          <a:p>
            <a:pPr indent="-28194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Academic and social maturity is paramount for success as dual enrollment student.</a:t>
            </a:r>
            <a:endParaRPr sz="2400"/>
          </a:p>
          <a:p>
            <a:pPr indent="-281940" lvl="0" marL="27432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Char char="●"/>
            </a:pPr>
            <a:r>
              <a:rPr lang="en-US" sz="2400"/>
              <a:t>Required parent night spring of Sophomore year.</a:t>
            </a:r>
            <a:endParaRPr sz="2400"/>
          </a:p>
          <a:p>
            <a:pPr indent="-117475" lvl="0" marL="27432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sng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Ida Public Schools</a:t>
            </a:r>
            <a:endParaRPr b="0" i="0" sz="5400" u="sng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457200" y="121920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Accelerated Career Planning and Preparation</a:t>
            </a:r>
            <a:endParaRPr/>
          </a:p>
          <a:p>
            <a:pPr indent="-274320" lvl="0" marL="274320" marR="0" rtl="0" algn="ctr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274320" lvl="0" marL="274320" marR="0" rtl="0" algn="ctr"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C:\Documents and Settings\dykstra\Local Settings\Temporary Internet Files\Content.IE5\SIZEH2ET\MC900441735[1].png" id="177" name="Google Shape;17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876372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dykstra\Local Settings\Temporary Internet Files\Content.IE5\SIZEH2ET\MC900441735[1].png" id="178" name="Google Shape;17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572" y="28956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oogle.com/images?q=tbn:ANd9GcSm8tr6EWTrltFapasgNbry50DK1RO_Im877b63XFi33_1DDaU" id="179" name="Google Shape;17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7000" y="2743200"/>
            <a:ext cx="3886200" cy="2586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304800" y="5638800"/>
            <a:ext cx="83862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Ida Early Middle College (IEMC)</a:t>
            </a:r>
            <a:endParaRPr sz="3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371550" y="130375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How It Works</a:t>
            </a:r>
            <a:endParaRPr b="0" i="0" sz="54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191825" y="1120975"/>
            <a:ext cx="5881200" cy="4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1800">
                <a:solidFill>
                  <a:srgbClr val="FFFFFF"/>
                </a:solidFill>
              </a:rPr>
              <a:t>Ida Early Middle College gives students the opportunity to earn an extra year of college credits (60 credits total).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Similar to Dual Enrollment junior and senior year. All core classes are completed at Ida.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 participates with current class in all aspects of their senior year. However, they do not get their diploma or officially graduate until the completion of their 5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IEMC students are eligible for Top Ten with their original graduating </a:t>
            </a:r>
            <a:r>
              <a:rPr lang="en-US" sz="1800">
                <a:solidFill>
                  <a:srgbClr val="FFFFFF"/>
                </a:solidFill>
              </a:rPr>
              <a:t>cohort.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4575" y="2905600"/>
            <a:ext cx="22860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381000" y="4572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IEMC:  How It Works</a:t>
            </a:r>
            <a:endParaRPr b="0" i="0" sz="54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168425" y="1518275"/>
            <a:ext cx="4589700" cy="4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participate in high school programs and sports through their 4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368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lang="en-US" sz="1800">
                <a:solidFill>
                  <a:srgbClr val="FFFFFF"/>
                </a:solidFill>
              </a:rPr>
              <a:t>Students can wait until the 4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or 5</a:t>
            </a:r>
            <a:r>
              <a:rPr baseline="30000" lang="en-US" sz="1800">
                <a:solidFill>
                  <a:srgbClr val="FFFFFF"/>
                </a:solidFill>
              </a:rPr>
              <a:t>th</a:t>
            </a:r>
            <a:r>
              <a:rPr lang="en-US" sz="1800">
                <a:solidFill>
                  <a:srgbClr val="FFFFFF"/>
                </a:solidFill>
              </a:rPr>
              <a:t> year to take college classes.</a:t>
            </a:r>
            <a:endParaRPr sz="1800">
              <a:solidFill>
                <a:srgbClr val="FFFFFF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265557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i="0" lang="en-US" sz="1800" u="none" cap="none" strike="noStrike">
                <a:solidFill>
                  <a:srgbClr val="FFFFFF"/>
                </a:solidFill>
              </a:rPr>
              <a:t>Applications </a:t>
            </a:r>
            <a:r>
              <a:rPr lang="en-US" sz="1800">
                <a:solidFill>
                  <a:srgbClr val="FFFFFF"/>
                </a:solidFill>
              </a:rPr>
              <a:t>are 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submitted by </a:t>
            </a:r>
            <a:r>
              <a:rPr lang="en-US" sz="1800">
                <a:solidFill>
                  <a:srgbClr val="FFFFFF"/>
                </a:solidFill>
              </a:rPr>
              <a:t>end of Sophomore</a:t>
            </a:r>
            <a:r>
              <a:rPr i="0" lang="en-US" sz="1800" u="none" cap="none" strike="noStrike">
                <a:solidFill>
                  <a:srgbClr val="FFFFFF"/>
                </a:solidFill>
              </a:rPr>
              <a:t> year.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3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</a:endParaRPr>
          </a:p>
          <a:p>
            <a:pPr indent="-265557" lvl="0" marL="27432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 Black"/>
              <a:buChar char="●"/>
            </a:pPr>
            <a:r>
              <a:rPr i="0" lang="en-US" sz="1800" u="none" cap="none" strike="noStrike">
                <a:solidFill>
                  <a:srgbClr val="FFFFFF"/>
                </a:solidFill>
              </a:rPr>
              <a:t>Students must meet certain academic standards and have personal transportation to the college.</a:t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70"/>
              </a:spcBef>
              <a:spcAft>
                <a:spcPts val="0"/>
              </a:spcAft>
              <a:buClr>
                <a:schemeClr val="accent3"/>
              </a:buClr>
              <a:buFont typeface="Noto Sans Symbols"/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768325" y="323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275" y="2483075"/>
            <a:ext cx="4081075" cy="295854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152400" y="3237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1110" l="0" r="0" t="-1110"/>
          <a:stretch/>
        </p:blipFill>
        <p:spPr>
          <a:xfrm>
            <a:off x="1868015" y="-75700"/>
            <a:ext cx="540797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>
            <p:ph type="title"/>
          </p:nvPr>
        </p:nvSpPr>
        <p:spPr>
          <a:xfrm>
            <a:off x="302675" y="382500"/>
            <a:ext cx="87783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IEMC Graduating Classes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2017-2022</a:t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4231325" y="1852800"/>
            <a:ext cx="50574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Number of Students: 46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Total Credits Earned: 2,026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 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Transferred</a:t>
            </a: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&amp; 14 Cont at MCCC 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Associate’s Degrees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 Certifications 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Money Saved over: $273,000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Scholarships offered over: $221,000</a:t>
            </a:r>
            <a:r>
              <a:rPr lang="en-US" sz="2100">
                <a:solidFill>
                  <a:srgbClr val="FFFF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100">
              <a:solidFill>
                <a:srgbClr val="FFFF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378450" y="4635125"/>
            <a:ext cx="7491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B3B3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                   </a:t>
            </a:r>
            <a:endParaRPr sz="2400">
              <a:solidFill>
                <a:srgbClr val="3B3B3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B3B3B"/>
                </a:solidFill>
              </a:rPr>
              <a:t>                                      </a:t>
            </a:r>
            <a:r>
              <a:rPr lang="en-US" sz="2300">
                <a:solidFill>
                  <a:srgbClr val="FFFFFF"/>
                </a:solidFill>
              </a:rPr>
              <a:t>  MEMCA       IEMC 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Credits Earned    			49.5         45</a:t>
            </a:r>
            <a:endParaRPr sz="2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-Average GPA  			    			2.93         3.06</a:t>
            </a:r>
            <a:endParaRPr sz="230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75" y="1852800"/>
            <a:ext cx="384810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655825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/>
          <p:nvPr>
            <p:ph type="title"/>
          </p:nvPr>
        </p:nvSpPr>
        <p:spPr>
          <a:xfrm>
            <a:off x="671500" y="616413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County CTE Exchange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29"/>
          <p:cNvSpPr txBox="1"/>
          <p:nvPr>
            <p:ph idx="1" type="body"/>
          </p:nvPr>
        </p:nvSpPr>
        <p:spPr>
          <a:xfrm>
            <a:off x="4245300" y="2185900"/>
            <a:ext cx="4846800" cy="4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*Electrical Tech program housed at MCCC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*EMT/Firefighter program at Dundee High School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*Health Occupations at Monroe High School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/>
              <a:t>*Cosmetology at Michigan College of Beauty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800"/>
              <a:t>                </a:t>
            </a:r>
            <a:endParaRPr sz="18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21" name="Google Shape;221;p29"/>
          <p:cNvSpPr txBox="1"/>
          <p:nvPr>
            <p:ph idx="1" type="body"/>
          </p:nvPr>
        </p:nvSpPr>
        <p:spPr>
          <a:xfrm>
            <a:off x="0" y="1582825"/>
            <a:ext cx="42453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Access to CTE Programs that IHS does not offer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Typically 2 hour block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Transportation 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52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Typically 11th-12th grade students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Preparing for High School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5445" lvl="0" marL="457200" rtl="0" algn="l">
              <a:spcBef>
                <a:spcPts val="52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to know the staff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Get involved! 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Prepare for your future goals</a:t>
            </a:r>
            <a:endParaRPr/>
          </a:p>
          <a:p>
            <a:pPr indent="-385445" lvl="0" marL="457200" rtl="0" algn="l">
              <a:spcBef>
                <a:spcPts val="0"/>
              </a:spcBef>
              <a:spcAft>
                <a:spcPts val="0"/>
              </a:spcAft>
              <a:buSzPts val="2470"/>
              <a:buChar char="●"/>
            </a:pPr>
            <a:r>
              <a:rPr lang="en-US"/>
              <a:t>Academic Career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GPA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High School Credits</a:t>
            </a:r>
            <a:endParaRPr/>
          </a:p>
          <a:p>
            <a:pPr indent="-358140" lvl="1" marL="914400" rtl="0" algn="l">
              <a:spcBef>
                <a:spcPts val="0"/>
              </a:spcBef>
              <a:spcAft>
                <a:spcPts val="0"/>
              </a:spcAft>
              <a:buSzPts val="2040"/>
              <a:buChar char="●"/>
            </a:pPr>
            <a:r>
              <a:rPr lang="en-US"/>
              <a:t>Attendance</a:t>
            </a:r>
            <a:endParaRPr/>
          </a:p>
          <a:p>
            <a:pPr indent="0" lvl="0" marL="45720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275" y="4077600"/>
            <a:ext cx="3777726" cy="278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/>
        </p:nvSpPr>
        <p:spPr>
          <a:xfrm>
            <a:off x="533400" y="839750"/>
            <a:ext cx="8153400" cy="54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Any Questions?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Thank you for coming</a:t>
            </a: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 </a:t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Kelly Riley </a:t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Riley@idaschools.org </a:t>
            </a:r>
            <a:endParaRPr sz="3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Caitlin Ryan </a:t>
            </a:r>
            <a:r>
              <a:rPr lang="en-US" sz="3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Ryan@idaschools.org</a:t>
            </a:r>
            <a:endParaRPr sz="3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https://www.idaschools.org/schools/high-school/guidance-department/</a:t>
            </a:r>
            <a:endParaRPr sz="24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p14"/>
          <p:cNvGraphicFramePr/>
          <p:nvPr/>
        </p:nvGraphicFramePr>
        <p:xfrm>
          <a:off x="2969525" y="978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{E12E05E8-0FF0-496F-AEB2-55DE8826BFB6}</a:tableStyleId>
              </a:tblPr>
              <a:tblGrid>
                <a:gridCol w="3859600"/>
                <a:gridCol w="2512950"/>
              </a:tblGrid>
              <a:tr h="429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                </a:t>
                      </a:r>
                      <a:r>
                        <a:rPr b="1" lang="en-US" sz="1800" u="sng" cap="none" strike="noStrike">
                          <a:solidFill>
                            <a:schemeClr val="lt1"/>
                          </a:solidFill>
                        </a:rPr>
                        <a:t>Subject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sng" cap="none" strike="noStrike">
                          <a:solidFill>
                            <a:schemeClr val="lt1"/>
                          </a:solidFill>
                        </a:rPr>
                        <a:t>Required Credits</a:t>
                      </a:r>
                      <a:endParaRPr b="1" sz="1800" u="sng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English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Mathematics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Social Studies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Science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3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Physical Education/Health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Computers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.5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96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Sr. Seminar/Fin. Lit.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1 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45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</a:t>
                      </a: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Vocational/ Practical or Fine Arts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1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987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                 </a:t>
                      </a: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World Language-Spanish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Electives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lt1"/>
                          </a:solidFill>
                        </a:rPr>
                        <a:t>2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4.5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  <a:tr h="42600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Total: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lt1"/>
                          </a:solidFill>
                        </a:rPr>
                        <a:t>24</a:t>
                      </a:r>
                      <a:endParaRPr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106" name="Google Shape;106;p14"/>
          <p:cNvSpPr txBox="1"/>
          <p:nvPr/>
        </p:nvSpPr>
        <p:spPr>
          <a:xfrm>
            <a:off x="407625" y="978150"/>
            <a:ext cx="4236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Requirements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407625" y="2117650"/>
            <a:ext cx="34263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24 Credits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 semesters of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 attendance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 Black"/>
              <a:buChar char="●"/>
            </a:pPr>
            <a:r>
              <a:rPr lang="en-US" sz="19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EDP-Career Cruising </a:t>
            </a:r>
            <a:endParaRPr sz="19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675" y="4625325"/>
            <a:ext cx="1847850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/>
        </p:nvSpPr>
        <p:spPr>
          <a:xfrm>
            <a:off x="1213800" y="1573675"/>
            <a:ext cx="7040100" cy="4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 </a:t>
            </a:r>
            <a:endParaRPr sz="4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lt1"/>
              </a:solidFill>
              <a:highlight>
                <a:srgbClr val="FFFF00"/>
              </a:highlight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highlight>
                  <a:srgbClr val="FFFF00"/>
                </a:highlight>
                <a:latin typeface="Arial Black"/>
                <a:ea typeface="Arial Black"/>
                <a:cs typeface="Arial Black"/>
                <a:sym typeface="Arial Black"/>
              </a:rPr>
              <a:t>ADD IEMC Pictures and ask yearbook to make a hype video with stats from the highlight brochure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>
            <p:ph type="title"/>
          </p:nvPr>
        </p:nvSpPr>
        <p:spPr>
          <a:xfrm>
            <a:off x="3218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IEMC Studies</a:t>
            </a:r>
            <a:endParaRPr b="0" i="0" sz="5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914400" y="1295400"/>
            <a:ext cx="28194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baseline="30000"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Grade: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Alg or Geo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Biology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World History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Spanish 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 &amp; Health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1 - Elective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4572000" y="1295400"/>
            <a:ext cx="33528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10</a:t>
            </a:r>
            <a:r>
              <a:rPr baseline="30000"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Geo or Alg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Chemistry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American History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Computer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2 – Electives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381000" y="4038600"/>
            <a:ext cx="2971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11</a:t>
            </a:r>
            <a:r>
              <a:rPr baseline="30000"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III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Physics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Alg 2/Pre-Calc/Calc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Government/Econ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 – Elective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College Classes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0" name="Google Shape;250;p33"/>
          <p:cNvSpPr txBox="1"/>
          <p:nvPr/>
        </p:nvSpPr>
        <p:spPr>
          <a:xfrm>
            <a:off x="3733800" y="4110527"/>
            <a:ext cx="25908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12</a:t>
            </a:r>
            <a:r>
              <a:rPr baseline="30000"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IV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Pre-Calc/Calc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Senior Seminar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Financial Lit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College Classes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6324600" y="4121921"/>
            <a:ext cx="2362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13</a:t>
            </a:r>
            <a:r>
              <a:rPr baseline="30000"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18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Math Course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College</a:t>
            </a:r>
            <a:r>
              <a:rPr lang="en-US" sz="1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Classes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/>
        </p:nvSpPr>
        <p:spPr>
          <a:xfrm>
            <a:off x="189950" y="844075"/>
            <a:ext cx="8534400" cy="54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LEADERSHIP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CITIZENSHIP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	COMMUNITY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			SERVICE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*Student Council		*Band Council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*Class Officers			*Executive Board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*Drama						*Sports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*TREE						*NHS</a:t>
            </a:r>
            <a:endParaRPr/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*Quiz Bowl				    *Key Club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*GSA							*Trap Club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*Equestrian					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highlight>
                  <a:srgbClr val="FFFF00"/>
                </a:highlight>
                <a:latin typeface="Arial Black"/>
                <a:ea typeface="Arial Black"/>
                <a:cs typeface="Arial Black"/>
                <a:sym typeface="Arial Black"/>
              </a:rPr>
              <a:t>Monroe Community College Transfer Program Areas</a:t>
            </a:r>
            <a:endParaRPr b="0" i="0" sz="4000" u="none" cap="none" strike="noStrike">
              <a:solidFill>
                <a:schemeClr val="lt2"/>
              </a:solidFill>
              <a:highlight>
                <a:srgbClr val="FFFF00"/>
              </a:highlight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2" name="Google Shape;262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504" l="12181" r="14612" t="15030"/>
          <a:stretch/>
        </p:blipFill>
        <p:spPr>
          <a:xfrm>
            <a:off x="683981" y="1935163"/>
            <a:ext cx="7776000" cy="438930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63" name="Google Shape;263;p35"/>
          <p:cNvSpPr/>
          <p:nvPr/>
        </p:nvSpPr>
        <p:spPr>
          <a:xfrm rot="-1820795">
            <a:off x="1834578" y="3829011"/>
            <a:ext cx="5325700" cy="523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1CBFF"/>
                </a:solidFill>
                <a:latin typeface="Arial Black"/>
                <a:ea typeface="Arial Black"/>
                <a:cs typeface="Arial Black"/>
                <a:sym typeface="Arial Black"/>
              </a:rPr>
              <a:t>36 transfer area programs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 txBox="1"/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1" i="0" lang="en-US" sz="4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Monroe Community College Programs of Study</a:t>
            </a:r>
            <a:endParaRPr b="0" i="0" sz="4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9" name="Google Shape;269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9000" l="12180" r="14483" t="14465"/>
          <a:stretch/>
        </p:blipFill>
        <p:spPr>
          <a:xfrm>
            <a:off x="833612" y="1935163"/>
            <a:ext cx="7476900" cy="4389300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70" name="Google Shape;270;p36"/>
          <p:cNvSpPr/>
          <p:nvPr/>
        </p:nvSpPr>
        <p:spPr>
          <a:xfrm rot="-1901859">
            <a:off x="-850322" y="3583407"/>
            <a:ext cx="108292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rgbClr val="B1CBFF"/>
                </a:solidFill>
                <a:latin typeface="Arial Black"/>
                <a:ea typeface="Arial Black"/>
                <a:cs typeface="Arial Black"/>
                <a:sym typeface="Arial Black"/>
              </a:rPr>
              <a:t>36 associate degree programs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B1CBFF"/>
                </a:solidFill>
                <a:latin typeface="Arial Black"/>
                <a:ea typeface="Arial Black"/>
                <a:cs typeface="Arial Black"/>
                <a:sym typeface="Arial Black"/>
              </a:rPr>
              <a:t>30 certificate programs</a:t>
            </a:r>
            <a:endParaRPr b="1" sz="2800" cap="none">
              <a:solidFill>
                <a:srgbClr val="B1CB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/>
        </p:nvSpPr>
        <p:spPr>
          <a:xfrm>
            <a:off x="57150" y="921000"/>
            <a:ext cx="90297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Educational Development Plan (EDP) </a:t>
            </a:r>
            <a:endParaRPr sz="32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801900" y="1741650"/>
            <a:ext cx="7540200" cy="38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Graduation Requirement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Begins in 7th grade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064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 Black"/>
              <a:buChar char="●"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Career Cruising    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  http://careercruising.com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Login:           First Name.Last Name        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Password:    Ida StudentID </a:t>
            </a:r>
            <a:endParaRPr sz="2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5" name="Google Shape;11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4820775"/>
            <a:ext cx="5143499" cy="20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/>
        </p:nvSpPr>
        <p:spPr>
          <a:xfrm>
            <a:off x="588100" y="828300"/>
            <a:ext cx="8899800" cy="52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baseline="30000"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Required Classes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English 1 or Honors English 1 </a:t>
            </a:r>
            <a:endParaRPr sz="3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Math(Alg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ebra/Algebra 1A/ Geometry/ Honors Geometry)</a:t>
            </a:r>
            <a:endParaRPr sz="3400"/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Biology or Honors Biology</a:t>
            </a:r>
            <a:endParaRPr sz="3400"/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World History</a:t>
            </a:r>
            <a:endParaRPr sz="3400"/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PE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&amp; </a:t>
            </a: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Health*</a:t>
            </a:r>
            <a:endParaRPr sz="3400"/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Spanish </a:t>
            </a:r>
            <a:r>
              <a:rPr lang="en-US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1*</a:t>
            </a: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3400"/>
          </a:p>
          <a:p>
            <a:pPr indent="-469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Char char="•"/>
            </a:pPr>
            <a:r>
              <a:rPr b="0" i="0" lang="en-US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Elective</a:t>
            </a:r>
            <a:endParaRPr sz="3400"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*Graduation requirement but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can be postponed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.</a:t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3810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 Black"/>
              <a:buNone/>
            </a:pPr>
            <a:r>
              <a:rPr b="0" i="0" lang="en-US" sz="5000" u="none" cap="none" strike="noStrik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rPr>
              <a:t>High School Studies</a:t>
            </a:r>
            <a:endParaRPr b="0" i="0" sz="5000" u="none" cap="none" strike="noStrike">
              <a:solidFill>
                <a:schemeClr val="l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15100" y="1399400"/>
            <a:ext cx="4806900" cy="5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9th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I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1A/Algebra I/Geometry/H Geometry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Biology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World History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PE/Health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Spanish I/Elective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Elective/VPF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11th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3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Geometry/Algebra II/Pre-Calculus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Physics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Economics/Government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Dual Enrollment/Ida Early Middle College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4 College Classes = 12 credits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599650" y="1399400"/>
            <a:ext cx="4957500" cy="50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10th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2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1B/Geometry/ H Geometry/Algebra II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Chemistry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American History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Computers (Yearbook/Tech/Drafting/Test Prep)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Spanish II/VPF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lt1"/>
                </a:solidFill>
              </a:rPr>
              <a:t>12th Grade:</a:t>
            </a:r>
            <a:endParaRPr sz="1700" u="sng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English 4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Senior Seminar/Financial Lit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Algebra 2C/</a:t>
            </a:r>
            <a:r>
              <a:rPr lang="en-US" sz="1700">
                <a:solidFill>
                  <a:schemeClr val="lt1"/>
                </a:solidFill>
              </a:rPr>
              <a:t>Pre-Calculus</a:t>
            </a:r>
            <a:r>
              <a:rPr lang="en-US" sz="1700">
                <a:solidFill>
                  <a:schemeClr val="lt1"/>
                </a:solidFill>
              </a:rPr>
              <a:t>/Calculus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Electives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Dual Enrollment/ Ida Early Middle College 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</a:rPr>
              <a:t>      6 College Classes =18 credits</a:t>
            </a:r>
            <a:endParaRPr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604500" y="250150"/>
            <a:ext cx="81513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Math Pathway</a:t>
            </a:r>
            <a:endParaRPr sz="3600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-150" y="94392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Michigan Requirements: 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Algebra 1/Geometry/Algebra 2/Senior Sen &amp; Fin Lit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3043400" y="4043150"/>
            <a:ext cx="1514400" cy="2017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925" y="2050625"/>
            <a:ext cx="5561901" cy="41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/>
        </p:nvSpPr>
        <p:spPr>
          <a:xfrm>
            <a:off x="255400" y="756725"/>
            <a:ext cx="3633600" cy="26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February 2nd during 6th hour</a:t>
            </a:r>
            <a:endParaRPr sz="2300" u="sng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8th Grade Presentation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February 6, 8, 9</a:t>
            </a:r>
            <a:endParaRPr sz="2400" u="sng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Course Selection Sheets due and student scheduling conferences </a:t>
            </a:r>
            <a:endParaRPr sz="24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4625" y="183663"/>
            <a:ext cx="4922526" cy="64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304801" y="1295400"/>
            <a:ext cx="8534400" cy="492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</a:t>
            </a:r>
            <a:r>
              <a:rPr baseline="30000"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Grade Electives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</a:t>
            </a: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emester courses .5 </a:t>
            </a: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</a:t>
            </a:r>
            <a:r>
              <a:rPr lang="en-US" sz="2400" u="sng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Year long courses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Technology for Academics	- Symphonic Band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Small Engines (VPF)</a:t>
            </a:r>
            <a:r>
              <a:rPr lang="en-US" sz="2000">
                <a:solidFill>
                  <a:schemeClr val="lt1"/>
                </a:solidFill>
                <a:highlight>
                  <a:srgbClr val="FFFF00"/>
                </a:highlight>
                <a:latin typeface="Arial Black"/>
                <a:ea typeface="Arial Black"/>
                <a:cs typeface="Arial Black"/>
                <a:sym typeface="Arial Black"/>
              </a:rPr>
              <a:t>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Wind Ensemble*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Home Maintenance (VPF)	- Choir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Fiber Art (VPF)		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Art 1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Ceramics (VPF)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     - General Woods (VPF)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Math Lab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          		- Drafting (VPF)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Skills 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						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Metals/Welding (VPF) 	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Current Events					-Intro to Agriculture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- Military History</a:t>
            </a: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*Teacher recommendation required for this section</a:t>
            </a:r>
            <a:endParaRPr sz="20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1360700" y="5464588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4208100" y="5464600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7382075" y="5430425"/>
            <a:ext cx="914382" cy="914382"/>
          </a:xfrm>
          <a:prstGeom prst="lightningBolt">
            <a:avLst/>
          </a:prstGeom>
          <a:solidFill>
            <a:schemeClr val="accent1"/>
          </a:solidFill>
          <a:ln cap="flat" cmpd="sng" w="425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877450" y="624009"/>
            <a:ext cx="7162800" cy="14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New Top Ten Criteria </a:t>
            </a:r>
            <a:endParaRPr sz="4000">
              <a:solidFill>
                <a:srgbClr val="FFFF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614238" y="1891550"/>
            <a:ext cx="8102100" cy="3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Complete all graduation requirements</a:t>
            </a:r>
            <a:endParaRPr sz="3000">
              <a:solidFill>
                <a:srgbClr val="FFFF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Char char="●"/>
            </a:pPr>
            <a:r>
              <a:rPr lang="en-US" sz="3000">
                <a:solidFill>
                  <a:srgbClr val="FFFF00"/>
                </a:solidFill>
              </a:rPr>
              <a:t>Must take 8 out of 11 honors courses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English 1, 2, 3, 4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FF00"/>
                </a:solidFill>
              </a:rPr>
              <a:t>-Honors Geometry, Pre-Calculus, Calculus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-Honors Biology, Honors </a:t>
            </a:r>
            <a:r>
              <a:rPr lang="en-US" sz="3000">
                <a:solidFill>
                  <a:srgbClr val="FFFF00"/>
                </a:solidFill>
              </a:rPr>
              <a:t>Chemistry, 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00"/>
                </a:solidFill>
              </a:rPr>
              <a:t> Physics 2, Anatomy and Physiology</a:t>
            </a:r>
            <a:endParaRPr sz="30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