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6" r:id="rId1"/>
  </p:sldMasterIdLst>
  <p:notesMasterIdLst>
    <p:notesMasterId r:id="rId37"/>
  </p:notesMasterIdLst>
  <p:sldIdLst>
    <p:sldId id="256" r:id="rId2"/>
    <p:sldId id="257" r:id="rId3"/>
    <p:sldId id="259" r:id="rId4"/>
    <p:sldId id="263" r:id="rId5"/>
    <p:sldId id="258" r:id="rId6"/>
    <p:sldId id="265" r:id="rId7"/>
    <p:sldId id="266" r:id="rId8"/>
    <p:sldId id="267" r:id="rId9"/>
    <p:sldId id="274" r:id="rId10"/>
    <p:sldId id="276" r:id="rId11"/>
    <p:sldId id="270" r:id="rId12"/>
    <p:sldId id="275" r:id="rId13"/>
    <p:sldId id="271" r:id="rId14"/>
    <p:sldId id="272" r:id="rId15"/>
    <p:sldId id="278" r:id="rId16"/>
    <p:sldId id="273" r:id="rId17"/>
    <p:sldId id="300" r:id="rId18"/>
    <p:sldId id="317" r:id="rId19"/>
    <p:sldId id="287" r:id="rId20"/>
    <p:sldId id="279" r:id="rId21"/>
    <p:sldId id="283" r:id="rId22"/>
    <p:sldId id="281" r:id="rId23"/>
    <p:sldId id="313" r:id="rId24"/>
    <p:sldId id="291" r:id="rId25"/>
    <p:sldId id="321" r:id="rId26"/>
    <p:sldId id="322" r:id="rId27"/>
    <p:sldId id="305" r:id="rId28"/>
    <p:sldId id="304" r:id="rId29"/>
    <p:sldId id="307" r:id="rId30"/>
    <p:sldId id="318" r:id="rId31"/>
    <p:sldId id="319" r:id="rId32"/>
    <p:sldId id="320" r:id="rId33"/>
    <p:sldId id="292" r:id="rId34"/>
    <p:sldId id="293" r:id="rId35"/>
    <p:sldId id="288"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ison Gallardo" initials="AG" lastIdx="1" clrIdx="0">
    <p:extLst>
      <p:ext uri="{19B8F6BF-5375-455C-9EA6-DF929625EA0E}">
        <p15:presenceInfo xmlns:p15="http://schemas.microsoft.com/office/powerpoint/2012/main" userId="S-1-5-21-1801674531-1715567821-1644491937-153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CCCC"/>
    <a:srgbClr val="FF66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2647" autoAdjust="0"/>
  </p:normalViewPr>
  <p:slideViewPr>
    <p:cSldViewPr>
      <p:cViewPr varScale="1">
        <p:scale>
          <a:sx n="86" d="100"/>
          <a:sy n="86" d="100"/>
        </p:scale>
        <p:origin x="1354" y="58"/>
      </p:cViewPr>
      <p:guideLst>
        <p:guide orient="horz" pos="2160"/>
        <p:guide pos="2880"/>
      </p:guideLst>
    </p:cSldViewPr>
  </p:slideViewPr>
  <p:notesTextViewPr>
    <p:cViewPr>
      <p:scale>
        <a:sx n="3" d="2"/>
        <a:sy n="3" d="2"/>
      </p:scale>
      <p:origin x="0" y="0"/>
    </p:cViewPr>
  </p:notesTextViewPr>
  <p:sorterViewPr>
    <p:cViewPr>
      <p:scale>
        <a:sx n="100" d="100"/>
        <a:sy n="100" d="100"/>
      </p:scale>
      <p:origin x="0" y="-443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B9D444-486A-4806-87F3-4B25C0FB5433}" type="datetimeFigureOut">
              <a:rPr lang="en-US" smtClean="0"/>
              <a:t>10/28/2020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A10140-2A6D-4406-98AF-6606807121E8}" type="slidenum">
              <a:rPr lang="en-US" smtClean="0"/>
              <a:t>‹#›</a:t>
            </a:fld>
            <a:endParaRPr lang="en-US" dirty="0"/>
          </a:p>
        </p:txBody>
      </p:sp>
    </p:spTree>
    <p:extLst>
      <p:ext uri="{BB962C8B-B14F-4D97-AF65-F5344CB8AC3E}">
        <p14:creationId xmlns:p14="http://schemas.microsoft.com/office/powerpoint/2010/main" val="1106296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A10140-2A6D-4406-98AF-6606807121E8}" type="slidenum">
              <a:rPr lang="en-US" smtClean="0"/>
              <a:t>24</a:t>
            </a:fld>
            <a:endParaRPr lang="en-US" dirty="0"/>
          </a:p>
        </p:txBody>
      </p:sp>
    </p:spTree>
    <p:extLst>
      <p:ext uri="{BB962C8B-B14F-4D97-AF65-F5344CB8AC3E}">
        <p14:creationId xmlns:p14="http://schemas.microsoft.com/office/powerpoint/2010/main" val="4080845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EF6104AA-0553-4F3E-A381-62B30D5C895D}" type="datetimeFigureOut">
              <a:rPr lang="en-US" smtClean="0"/>
              <a:pPr>
                <a:defRPr/>
              </a:pPr>
              <a:t>10/28/2020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F9ECF09-7167-4CB6-8DCF-4B13CCD7283B}" type="slidenum">
              <a:rPr lang="en-US" smtClean="0"/>
              <a:pPr>
                <a:defRPr/>
              </a:pPr>
              <a:t>‹#›</a:t>
            </a:fld>
            <a:endParaRPr lang="en-US" dirty="0"/>
          </a:p>
        </p:txBody>
      </p:sp>
    </p:spTree>
    <p:extLst>
      <p:ext uri="{BB962C8B-B14F-4D97-AF65-F5344CB8AC3E}">
        <p14:creationId xmlns:p14="http://schemas.microsoft.com/office/powerpoint/2010/main" val="83415166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B2684FE9-15C3-4560-8E26-9B5AB45185EA}" type="datetimeFigureOut">
              <a:rPr lang="en-US" smtClean="0"/>
              <a:pPr>
                <a:defRPr/>
              </a:pPr>
              <a:t>10/28/2020</a:t>
            </a:fld>
            <a:endParaRPr lang="en-US" dirty="0"/>
          </a:p>
        </p:txBody>
      </p:sp>
      <p:sp>
        <p:nvSpPr>
          <p:cNvPr id="6" name="Footer Placeholder 5"/>
          <p:cNvSpPr>
            <a:spLocks noGrp="1"/>
          </p:cNvSpPr>
          <p:nvPr>
            <p:ph type="ftr" sz="quarter" idx="11"/>
          </p:nvPr>
        </p:nvSpPr>
        <p:spPr>
          <a:xfrm>
            <a:off x="917678" y="6181344"/>
            <a:ext cx="5337278" cy="365125"/>
          </a:xfrm>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8AEDD2F-66A4-46B1-A997-D1742104FBB7}" type="slidenum">
              <a:rPr lang="en-US" smtClean="0"/>
              <a:pPr>
                <a:defRPr/>
              </a:pPr>
              <a:t>‹#›</a:t>
            </a:fld>
            <a:endParaRPr lang="en-US" dirty="0"/>
          </a:p>
        </p:txBody>
      </p:sp>
    </p:spTree>
    <p:extLst>
      <p:ext uri="{BB962C8B-B14F-4D97-AF65-F5344CB8AC3E}">
        <p14:creationId xmlns:p14="http://schemas.microsoft.com/office/powerpoint/2010/main" val="4027221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B2684FE9-15C3-4560-8E26-9B5AB45185EA}" type="datetimeFigureOut">
              <a:rPr lang="en-US" smtClean="0"/>
              <a:pPr>
                <a:defRPr/>
              </a:pPr>
              <a:t>10/28/2020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8AEDD2F-66A4-46B1-A997-D1742104FBB7}" type="slidenum">
              <a:rPr lang="en-US" smtClean="0"/>
              <a:pPr>
                <a:defRPr/>
              </a:pPr>
              <a:t>‹#›</a:t>
            </a:fld>
            <a:endParaRPr lang="en-US" dirty="0"/>
          </a:p>
        </p:txBody>
      </p:sp>
    </p:spTree>
    <p:extLst>
      <p:ext uri="{BB962C8B-B14F-4D97-AF65-F5344CB8AC3E}">
        <p14:creationId xmlns:p14="http://schemas.microsoft.com/office/powerpoint/2010/main" val="2362566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3044079"/>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B2684FE9-15C3-4560-8E26-9B5AB45185EA}" type="datetimeFigureOut">
              <a:rPr lang="en-US" smtClean="0"/>
              <a:pPr>
                <a:defRPr/>
              </a:pPr>
              <a:t>10/28/2020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8AEDD2F-66A4-46B1-A997-D1742104FBB7}" type="slidenum">
              <a:rPr lang="en-US" smtClean="0"/>
              <a:pPr>
                <a:defRPr/>
              </a:pPr>
              <a:t>‹#›</a:t>
            </a:fld>
            <a:endParaRPr lang="en-US" dirty="0"/>
          </a:p>
        </p:txBody>
      </p:sp>
    </p:spTree>
    <p:extLst>
      <p:ext uri="{BB962C8B-B14F-4D97-AF65-F5344CB8AC3E}">
        <p14:creationId xmlns:p14="http://schemas.microsoft.com/office/powerpoint/2010/main" val="809308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B2684FE9-15C3-4560-8E26-9B5AB45185EA}" type="datetimeFigureOut">
              <a:rPr lang="en-US" smtClean="0"/>
              <a:pPr>
                <a:defRPr/>
              </a:pPr>
              <a:t>10/28/2020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8AEDD2F-66A4-46B1-A997-D1742104FBB7}" type="slidenum">
              <a:rPr lang="en-US" smtClean="0"/>
              <a:pPr>
                <a:defRPr/>
              </a:pPr>
              <a:t>‹#›</a:t>
            </a:fld>
            <a:endParaRPr lang="en-US" dirty="0"/>
          </a:p>
        </p:txBody>
      </p:sp>
    </p:spTree>
    <p:extLst>
      <p:ext uri="{BB962C8B-B14F-4D97-AF65-F5344CB8AC3E}">
        <p14:creationId xmlns:p14="http://schemas.microsoft.com/office/powerpoint/2010/main" val="4032166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2" name="Title 1"/>
          <p:cNvSpPr>
            <a:spLocks noGrp="1"/>
          </p:cNvSpPr>
          <p:nvPr>
            <p:ph type="title"/>
          </p:nvPr>
        </p:nvSpPr>
        <p:spPr>
          <a:xfrm>
            <a:off x="1084942" y="596018"/>
            <a:ext cx="6974115" cy="2844369"/>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B2684FE9-15C3-4560-8E26-9B5AB45185EA}" type="datetimeFigureOut">
              <a:rPr lang="en-US" smtClean="0"/>
              <a:pPr>
                <a:defRPr/>
              </a:pPr>
              <a:t>10/28/2020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8AEDD2F-66A4-46B1-A997-D1742104FBB7}" type="slidenum">
              <a:rPr lang="en-US" smtClean="0"/>
              <a:pPr>
                <a:defRPr/>
              </a:pPr>
              <a:t>‹#›</a:t>
            </a:fld>
            <a:endParaRPr lang="en-US" dirty="0"/>
          </a:p>
        </p:txBody>
      </p:sp>
    </p:spTree>
    <p:extLst>
      <p:ext uri="{BB962C8B-B14F-4D97-AF65-F5344CB8AC3E}">
        <p14:creationId xmlns:p14="http://schemas.microsoft.com/office/powerpoint/2010/main" val="3955426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B2684FE9-15C3-4560-8E26-9B5AB45185EA}" type="datetimeFigureOut">
              <a:rPr lang="en-US" smtClean="0"/>
              <a:pPr>
                <a:defRPr/>
              </a:pPr>
              <a:t>10/28/2020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8AEDD2F-66A4-46B1-A997-D1742104FBB7}" type="slidenum">
              <a:rPr lang="en-US" smtClean="0"/>
              <a:pPr>
                <a:defRPr/>
              </a:pPr>
              <a:t>‹#›</a:t>
            </a:fld>
            <a:endParaRPr lang="en-US" dirty="0"/>
          </a:p>
        </p:txBody>
      </p:sp>
    </p:spTree>
    <p:extLst>
      <p:ext uri="{BB962C8B-B14F-4D97-AF65-F5344CB8AC3E}">
        <p14:creationId xmlns:p14="http://schemas.microsoft.com/office/powerpoint/2010/main" val="813308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B2684FE9-15C3-4560-8E26-9B5AB45185EA}" type="datetimeFigureOut">
              <a:rPr lang="en-US" smtClean="0"/>
              <a:pPr>
                <a:defRPr/>
              </a:pPr>
              <a:t>10/28/2020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8AEDD2F-66A4-46B1-A997-D1742104FBB7}" type="slidenum">
              <a:rPr lang="en-US" smtClean="0"/>
              <a:pPr>
                <a:defRPr/>
              </a:pPr>
              <a:t>‹#›</a:t>
            </a:fld>
            <a:endParaRPr lang="en-US" dirty="0"/>
          </a:p>
        </p:txBody>
      </p:sp>
    </p:spTree>
    <p:extLst>
      <p:ext uri="{BB962C8B-B14F-4D97-AF65-F5344CB8AC3E}">
        <p14:creationId xmlns:p14="http://schemas.microsoft.com/office/powerpoint/2010/main" val="11988404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B2684FE9-15C3-4560-8E26-9B5AB45185EA}" type="datetimeFigureOut">
              <a:rPr lang="en-US" smtClean="0"/>
              <a:pPr>
                <a:defRPr/>
              </a:pPr>
              <a:t>10/28/2020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8AEDD2F-66A4-46B1-A997-D1742104FBB7}" type="slidenum">
              <a:rPr lang="en-US" smtClean="0"/>
              <a:pPr>
                <a:defRPr/>
              </a:pPr>
              <a:t>‹#›</a:t>
            </a:fld>
            <a:endParaRPr lang="en-US" dirty="0"/>
          </a:p>
        </p:txBody>
      </p:sp>
    </p:spTree>
    <p:extLst>
      <p:ext uri="{BB962C8B-B14F-4D97-AF65-F5344CB8AC3E}">
        <p14:creationId xmlns:p14="http://schemas.microsoft.com/office/powerpoint/2010/main" val="75325512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B2684FE9-15C3-4560-8E26-9B5AB45185EA}" type="datetimeFigureOut">
              <a:rPr lang="en-US" smtClean="0"/>
              <a:pPr>
                <a:defRPr/>
              </a:pPr>
              <a:t>10/28/2020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8AEDD2F-66A4-46B1-A997-D1742104FBB7}" type="slidenum">
              <a:rPr lang="en-US" smtClean="0"/>
              <a:pPr>
                <a:defRPr/>
              </a:pPr>
              <a:t>‹#›</a:t>
            </a:fld>
            <a:endParaRPr lang="en-US" dirty="0"/>
          </a:p>
        </p:txBody>
      </p:sp>
    </p:spTree>
    <p:extLst>
      <p:ext uri="{BB962C8B-B14F-4D97-AF65-F5344CB8AC3E}">
        <p14:creationId xmlns:p14="http://schemas.microsoft.com/office/powerpoint/2010/main" val="2259439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normAutofit/>
          </a:bodyPr>
          <a:lstStyle>
            <a:lvl1pPr algn="r">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E217A9FF-4F28-4802-968A-F787605DD59D}" type="datetimeFigureOut">
              <a:rPr lang="en-US" smtClean="0"/>
              <a:pPr>
                <a:defRPr/>
              </a:pPr>
              <a:t>10/28/2020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FCABEDD-6B64-4636-9BD0-DB89BD9BB701}" type="slidenum">
              <a:rPr lang="en-US" smtClean="0"/>
              <a:pPr>
                <a:defRPr/>
              </a:pPr>
              <a:t>‹#›</a:t>
            </a:fld>
            <a:endParaRPr lang="en-US" dirty="0"/>
          </a:p>
        </p:txBody>
      </p:sp>
    </p:spTree>
    <p:extLst>
      <p:ext uri="{BB962C8B-B14F-4D97-AF65-F5344CB8AC3E}">
        <p14:creationId xmlns:p14="http://schemas.microsoft.com/office/powerpoint/2010/main" val="235643149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B2684FE9-15C3-4560-8E26-9B5AB45185EA}" type="datetimeFigureOut">
              <a:rPr lang="en-US" smtClean="0"/>
              <a:pPr>
                <a:defRPr/>
              </a:pPr>
              <a:t>10/28/2020</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8AEDD2F-66A4-46B1-A997-D1742104FBB7}" type="slidenum">
              <a:rPr lang="en-US" smtClean="0"/>
              <a:pPr>
                <a:defRPr/>
              </a:pPr>
              <a:t>‹#›</a:t>
            </a:fld>
            <a:endParaRPr lang="en-US" dirty="0"/>
          </a:p>
        </p:txBody>
      </p:sp>
    </p:spTree>
    <p:extLst>
      <p:ext uri="{BB962C8B-B14F-4D97-AF65-F5344CB8AC3E}">
        <p14:creationId xmlns:p14="http://schemas.microsoft.com/office/powerpoint/2010/main" val="99614125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B2684FE9-15C3-4560-8E26-9B5AB45185EA}" type="datetimeFigureOut">
              <a:rPr lang="en-US" smtClean="0"/>
              <a:pPr>
                <a:defRPr/>
              </a:pPr>
              <a:t>10/28/2020</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98AEDD2F-66A4-46B1-A997-D1742104FBB7}" type="slidenum">
              <a:rPr lang="en-US" smtClean="0"/>
              <a:pPr>
                <a:defRPr/>
              </a:pPr>
              <a:t>‹#›</a:t>
            </a:fld>
            <a:endParaRPr lang="en-US" dirty="0"/>
          </a:p>
        </p:txBody>
      </p:sp>
    </p:spTree>
    <p:extLst>
      <p:ext uri="{BB962C8B-B14F-4D97-AF65-F5344CB8AC3E}">
        <p14:creationId xmlns:p14="http://schemas.microsoft.com/office/powerpoint/2010/main" val="44997978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E13E4454-B27B-4751-805E-5437A1ECC74D}" type="datetimeFigureOut">
              <a:rPr lang="en-US" smtClean="0"/>
              <a:pPr>
                <a:defRPr/>
              </a:pPr>
              <a:t>10/28/2020</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B7AF61A-73A4-4B9E-9A8A-CB2D437E1942}" type="slidenum">
              <a:rPr lang="en-US" smtClean="0"/>
              <a:pPr>
                <a:defRPr/>
              </a:pPr>
              <a:t>‹#›</a:t>
            </a:fld>
            <a:endParaRPr lang="en-US" dirty="0"/>
          </a:p>
        </p:txBody>
      </p:sp>
    </p:spTree>
    <p:extLst>
      <p:ext uri="{BB962C8B-B14F-4D97-AF65-F5344CB8AC3E}">
        <p14:creationId xmlns:p14="http://schemas.microsoft.com/office/powerpoint/2010/main" val="3174808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91127C6-A5D8-4FC7-B11F-4262938808DC}" type="datetimeFigureOut">
              <a:rPr lang="en-US" smtClean="0"/>
              <a:pPr>
                <a:defRPr/>
              </a:pPr>
              <a:t>10/28/2020</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8B01EBF3-CD34-45DF-A46B-6502F6FB0E45}" type="slidenum">
              <a:rPr lang="en-US" smtClean="0"/>
              <a:pPr>
                <a:defRPr/>
              </a:pPr>
              <a:t>‹#›</a:t>
            </a:fld>
            <a:endParaRPr lang="en-US" dirty="0"/>
          </a:p>
        </p:txBody>
      </p:sp>
    </p:spTree>
    <p:extLst>
      <p:ext uri="{BB962C8B-B14F-4D97-AF65-F5344CB8AC3E}">
        <p14:creationId xmlns:p14="http://schemas.microsoft.com/office/powerpoint/2010/main" val="3689551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normAutofit/>
          </a:bodyPr>
          <a:lstStyle>
            <a:lvl1pPr algn="l">
              <a:defRPr sz="2200" b="0"/>
            </a:lvl1pPr>
          </a:lstStyle>
          <a:p>
            <a:r>
              <a:rPr lang="en-US"/>
              <a:t>Click to edit Master title style</a:t>
            </a:r>
            <a:endParaRPr lang="en-US" dirty="0"/>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B2684FE9-15C3-4560-8E26-9B5AB45185EA}" type="datetimeFigureOut">
              <a:rPr lang="en-US" smtClean="0"/>
              <a:pPr>
                <a:defRPr/>
              </a:pPr>
              <a:t>10/28/2020</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8AEDD2F-66A4-46B1-A997-D1742104FBB7}" type="slidenum">
              <a:rPr lang="en-US" smtClean="0"/>
              <a:pPr>
                <a:defRPr/>
              </a:pPr>
              <a:t>‹#›</a:t>
            </a:fld>
            <a:endParaRPr lang="en-US" dirty="0"/>
          </a:p>
        </p:txBody>
      </p:sp>
    </p:spTree>
    <p:extLst>
      <p:ext uri="{BB962C8B-B14F-4D97-AF65-F5344CB8AC3E}">
        <p14:creationId xmlns:p14="http://schemas.microsoft.com/office/powerpoint/2010/main" val="300917743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23649" y="6181344"/>
            <a:ext cx="718502" cy="365125"/>
          </a:xfrm>
        </p:spPr>
        <p:txBody>
          <a:bodyPr/>
          <a:lstStyle/>
          <a:p>
            <a:pPr>
              <a:defRPr/>
            </a:pPr>
            <a:fld id="{B2684FE9-15C3-4560-8E26-9B5AB45185EA}" type="datetimeFigureOut">
              <a:rPr lang="en-US" smtClean="0"/>
              <a:pPr>
                <a:defRPr/>
              </a:pPr>
              <a:t>10/28/2020</a:t>
            </a:fld>
            <a:endParaRPr lang="en-US" dirty="0"/>
          </a:p>
        </p:txBody>
      </p:sp>
      <p:sp>
        <p:nvSpPr>
          <p:cNvPr id="6" name="Footer Placeholder 5"/>
          <p:cNvSpPr>
            <a:spLocks noGrp="1"/>
          </p:cNvSpPr>
          <p:nvPr>
            <p:ph type="ftr" sz="quarter" idx="11"/>
          </p:nvPr>
        </p:nvSpPr>
        <p:spPr>
          <a:xfrm>
            <a:off x="818348" y="6181344"/>
            <a:ext cx="3705300" cy="365125"/>
          </a:xfrm>
        </p:spPr>
        <p:txBody>
          <a:bodyPr/>
          <a:lstStyle/>
          <a:p>
            <a:pPr>
              <a:defRPr/>
            </a:pPr>
            <a:endParaRPr lang="en-US" dirty="0"/>
          </a:p>
        </p:txBody>
      </p:sp>
      <p:sp>
        <p:nvSpPr>
          <p:cNvPr id="7" name="Slide Number Placeholder 6"/>
          <p:cNvSpPr>
            <a:spLocks noGrp="1"/>
          </p:cNvSpPr>
          <p:nvPr>
            <p:ph type="sldNum" sz="quarter" idx="12"/>
          </p:nvPr>
        </p:nvSpPr>
        <p:spPr>
          <a:xfrm>
            <a:off x="8024262" y="6181344"/>
            <a:ext cx="305186" cy="329250"/>
          </a:xfrm>
        </p:spPr>
        <p:txBody>
          <a:bodyPr/>
          <a:lstStyle/>
          <a:p>
            <a:pPr>
              <a:defRPr/>
            </a:pPr>
            <a:fld id="{98AEDD2F-66A4-46B1-A997-D1742104FBB7}" type="slidenum">
              <a:rPr lang="en-US" smtClean="0"/>
              <a:pPr>
                <a:defRPr/>
              </a:pPr>
              <a:t>‹#›</a:t>
            </a:fld>
            <a:endParaRPr lang="en-US" dirty="0"/>
          </a:p>
        </p:txBody>
      </p:sp>
    </p:spTree>
    <p:extLst>
      <p:ext uri="{BB962C8B-B14F-4D97-AF65-F5344CB8AC3E}">
        <p14:creationId xmlns:p14="http://schemas.microsoft.com/office/powerpoint/2010/main" val="2455136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duotone>
              <a:schemeClr val="bg2">
                <a:shade val="28000"/>
                <a:satMod val="94000"/>
                <a:lumMod val="20000"/>
              </a:schemeClr>
              <a:schemeClr val="bg2">
                <a:tint val="94000"/>
                <a:shade val="84000"/>
                <a:satMod val="148000"/>
                <a:lumMod val="114000"/>
              </a:schemeClr>
            </a:duotone>
            <a:extLst>
              <a:ext uri="{BEBA8EAE-BF5A-486C-A8C5-ECC9F3942E4B}">
                <a14:imgProps xmlns:a14="http://schemas.microsoft.com/office/drawing/2010/main">
                  <a14:imgLayer r:embed="rId20">
                    <a14:imgEffect>
                      <a14:sharpenSoften amount="-2000"/>
                    </a14:imgEffect>
                    <a14:imgEffect>
                      <a14:colorTemperature colorTemp="11200"/>
                    </a14:imgEffect>
                    <a14:imgEffect>
                      <a14:brightnessContrast bright="-4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51708" y="6178260"/>
            <a:ext cx="1287464"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pPr>
              <a:defRPr/>
            </a:pPr>
            <a:fld id="{B2684FE9-15C3-4560-8E26-9B5AB45185EA}" type="datetimeFigureOut">
              <a:rPr lang="en-US" smtClean="0"/>
              <a:pPr>
                <a:defRPr/>
              </a:pPr>
              <a:t>10/28/2020</a:t>
            </a:fld>
            <a:endParaRPr lang="en-US" dirty="0"/>
          </a:p>
        </p:txBody>
      </p:sp>
      <p:sp>
        <p:nvSpPr>
          <p:cNvPr id="5" name="Footer Placeholder 4"/>
          <p:cNvSpPr>
            <a:spLocks noGrp="1"/>
          </p:cNvSpPr>
          <p:nvPr>
            <p:ph type="ftr" sz="quarter" idx="3"/>
          </p:nvPr>
        </p:nvSpPr>
        <p:spPr>
          <a:xfrm>
            <a:off x="818347" y="6178260"/>
            <a:ext cx="5624137"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pPr>
              <a:defRPr/>
            </a:pPr>
            <a:endParaRPr lang="en-US" dirty="0"/>
          </a:p>
        </p:txBody>
      </p:sp>
      <p:sp>
        <p:nvSpPr>
          <p:cNvPr id="6" name="Slide Number Placeholder 5"/>
          <p:cNvSpPr>
            <a:spLocks noGrp="1"/>
          </p:cNvSpPr>
          <p:nvPr>
            <p:ph type="sldNum" sz="quarter" idx="4"/>
          </p:nvPr>
        </p:nvSpPr>
        <p:spPr>
          <a:xfrm>
            <a:off x="7917202" y="6178260"/>
            <a:ext cx="413483"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pPr>
              <a:defRPr/>
            </a:pPr>
            <a:fld id="{98AEDD2F-66A4-46B1-A997-D1742104FBB7}" type="slidenum">
              <a:rPr lang="en-US" smtClean="0"/>
              <a:pPr>
                <a:defRPr/>
              </a:pPr>
              <a:t>‹#›</a:t>
            </a:fld>
            <a:endParaRPr lang="en-US" dirty="0"/>
          </a:p>
        </p:txBody>
      </p:sp>
    </p:spTree>
    <p:extLst>
      <p:ext uri="{BB962C8B-B14F-4D97-AF65-F5344CB8AC3E}">
        <p14:creationId xmlns:p14="http://schemas.microsoft.com/office/powerpoint/2010/main" val="2122559578"/>
      </p:ext>
    </p:extLst>
  </p:cSld>
  <p:clrMap bg1="dk1" tx1="lt1" bg2="dk2" tx2="lt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 id="2147484178" r:id="rId12"/>
    <p:sldLayoutId id="2147484179" r:id="rId13"/>
    <p:sldLayoutId id="2147484180" r:id="rId14"/>
    <p:sldLayoutId id="2147484181" r:id="rId15"/>
    <p:sldLayoutId id="2147484182" r:id="rId16"/>
    <p:sldLayoutId id="2147484183" r:id="rId17"/>
  </p:sldLayoutIdLst>
  <p:txStyles>
    <p:titleStyle>
      <a:lvl1pPr algn="l" defTabSz="457200" rtl="0" eaLnBrk="1" latinLnBrk="0" hangingPunct="1">
        <a:spcBef>
          <a:spcPct val="0"/>
        </a:spcBef>
        <a:buNone/>
        <a:defRPr sz="28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fafsa.gov/"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www.studentaid.go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fafsa.gov/"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71600"/>
            <a:ext cx="9067800" cy="2133600"/>
          </a:xfrm>
        </p:spPr>
        <p:txBody>
          <a:bodyPr>
            <a:noAutofit/>
          </a:bodyPr>
          <a:lstStyle/>
          <a:p>
            <a:pPr algn="ctr" eaLnBrk="1" fontAlgn="auto" hangingPunct="1">
              <a:spcAft>
                <a:spcPts val="0"/>
              </a:spcAft>
              <a:defRPr/>
            </a:pPr>
            <a:r>
              <a:rPr lang="en-US" sz="5400" b="1" cap="all" dirty="0">
                <a:solidFill>
                  <a:srgbClr val="33CCCC"/>
                </a:solidFill>
                <a:latin typeface="Adobe Heiti Std R" panose="020B0400000000000000" pitchFamily="34" charset="-128"/>
                <a:ea typeface="Adobe Heiti Std R" panose="020B0400000000000000" pitchFamily="34" charset="-128"/>
                <a:cs typeface="Arial" pitchFamily="34" charset="0"/>
              </a:rPr>
              <a:t>What you</a:t>
            </a:r>
            <a:br>
              <a:rPr lang="en-US" sz="5400" b="1" cap="all" dirty="0">
                <a:solidFill>
                  <a:srgbClr val="33CCCC"/>
                </a:solidFill>
                <a:latin typeface="Adobe Heiti Std R" panose="020B0400000000000000" pitchFamily="34" charset="-128"/>
                <a:ea typeface="Adobe Heiti Std R" panose="020B0400000000000000" pitchFamily="34" charset="-128"/>
                <a:cs typeface="Arial" pitchFamily="34" charset="0"/>
              </a:rPr>
            </a:br>
            <a:r>
              <a:rPr lang="en-US" sz="5400" b="1" cap="all" dirty="0">
                <a:solidFill>
                  <a:srgbClr val="33CCCC"/>
                </a:solidFill>
                <a:latin typeface="Adobe Heiti Std R" panose="020B0400000000000000" pitchFamily="34" charset="-128"/>
                <a:ea typeface="Adobe Heiti Std R" panose="020B0400000000000000" pitchFamily="34" charset="-128"/>
                <a:cs typeface="Arial" pitchFamily="34" charset="0"/>
              </a:rPr>
              <a:t> need to know about </a:t>
            </a:r>
            <a:br>
              <a:rPr lang="en-US" sz="5400" b="1" cap="all" dirty="0">
                <a:solidFill>
                  <a:srgbClr val="33CCCC"/>
                </a:solidFill>
                <a:latin typeface="Adobe Heiti Std R" panose="020B0400000000000000" pitchFamily="34" charset="-128"/>
                <a:ea typeface="Adobe Heiti Std R" panose="020B0400000000000000" pitchFamily="34" charset="-128"/>
                <a:cs typeface="Arial" pitchFamily="34" charset="0"/>
              </a:rPr>
            </a:br>
            <a:r>
              <a:rPr lang="en-US" sz="5400" b="1" cap="all" dirty="0">
                <a:solidFill>
                  <a:srgbClr val="33CCCC"/>
                </a:solidFill>
                <a:latin typeface="Adobe Heiti Std R" panose="020B0400000000000000" pitchFamily="34" charset="-128"/>
                <a:ea typeface="Adobe Heiti Std R" panose="020B0400000000000000" pitchFamily="34" charset="-128"/>
                <a:cs typeface="Arial" pitchFamily="34" charset="0"/>
              </a:rPr>
              <a:t>Financial Aid</a:t>
            </a:r>
          </a:p>
        </p:txBody>
      </p:sp>
      <p:sp>
        <p:nvSpPr>
          <p:cNvPr id="8195" name="Subtitle 2"/>
          <p:cNvSpPr>
            <a:spLocks noGrp="1"/>
          </p:cNvSpPr>
          <p:nvPr>
            <p:ph type="subTitle" idx="1"/>
          </p:nvPr>
        </p:nvSpPr>
        <p:spPr>
          <a:xfrm>
            <a:off x="-533400" y="4710429"/>
            <a:ext cx="6629400" cy="1219200"/>
          </a:xfrm>
        </p:spPr>
        <p:txBody>
          <a:bodyPr>
            <a:normAutofit/>
          </a:bodyPr>
          <a:lstStyle/>
          <a:p>
            <a:pPr eaLnBrk="1" hangingPunct="1"/>
            <a:r>
              <a:rPr lang="en-US" sz="2000" dirty="0">
                <a:solidFill>
                  <a:schemeClr val="accent1"/>
                </a:solidFill>
                <a:latin typeface="Adobe Heiti Std R" panose="020B0400000000000000" pitchFamily="34" charset="-128"/>
                <a:ea typeface="Adobe Heiti Std R" panose="020B0400000000000000" pitchFamily="34" charset="-128"/>
                <a:cs typeface="Arial" pitchFamily="34" charset="0"/>
              </a:rPr>
              <a:t>Valerie Culler &amp; Allison Gallardo</a:t>
            </a:r>
          </a:p>
          <a:p>
            <a:pPr eaLnBrk="1" hangingPunct="1"/>
            <a:r>
              <a:rPr lang="en-US" sz="2000" dirty="0">
                <a:solidFill>
                  <a:schemeClr val="accent1"/>
                </a:solidFill>
                <a:latin typeface="Adobe Heiti Std R" panose="020B0400000000000000" pitchFamily="34" charset="-128"/>
                <a:ea typeface="Adobe Heiti Std R" panose="020B0400000000000000" pitchFamily="34" charset="-128"/>
                <a:cs typeface="Arial" pitchFamily="34" charset="0"/>
              </a:rPr>
              <a:t>Monroe County Community College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3974305"/>
            <a:ext cx="3733800" cy="2691447"/>
          </a:xfrm>
          <a:prstGeom prst="rect">
            <a:avLst/>
          </a:prstGeom>
          <a:ln w="76200">
            <a:solidFill>
              <a:srgbClr val="FF6600"/>
            </a:solid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111" y="304800"/>
            <a:ext cx="7052733" cy="1371600"/>
          </a:xfrm>
        </p:spPr>
        <p:txBody>
          <a:bodyPr>
            <a:normAutofit/>
          </a:bodyPr>
          <a:lstStyle/>
          <a:p>
            <a:pPr algn="ctr" eaLnBrk="1" fontAlgn="auto" hangingPunct="1">
              <a:spcAft>
                <a:spcPts val="0"/>
              </a:spcAft>
              <a:defRPr/>
            </a:pPr>
            <a:r>
              <a:rPr lang="en-US" sz="3300" b="1" cap="all" dirty="0">
                <a:latin typeface="Adobe Heiti Std R" panose="020B0400000000000000" pitchFamily="34" charset="-128"/>
                <a:ea typeface="Adobe Heiti Std R" panose="020B0400000000000000" pitchFamily="34" charset="-128"/>
                <a:cs typeface="Arial" pitchFamily="34" charset="0"/>
              </a:rPr>
              <a:t>Expected Family </a:t>
            </a:r>
            <a:br>
              <a:rPr lang="en-US" sz="3300" b="1" cap="all" dirty="0">
                <a:latin typeface="Adobe Heiti Std R" panose="020B0400000000000000" pitchFamily="34" charset="-128"/>
                <a:ea typeface="Adobe Heiti Std R" panose="020B0400000000000000" pitchFamily="34" charset="-128"/>
                <a:cs typeface="Arial" pitchFamily="34" charset="0"/>
              </a:rPr>
            </a:br>
            <a:r>
              <a:rPr lang="en-US" sz="3300" b="1" cap="all" dirty="0">
                <a:latin typeface="Adobe Heiti Std R" panose="020B0400000000000000" pitchFamily="34" charset="-128"/>
                <a:ea typeface="Adobe Heiti Std R" panose="020B0400000000000000" pitchFamily="34" charset="-128"/>
                <a:cs typeface="Arial" pitchFamily="34" charset="0"/>
              </a:rPr>
              <a:t>Contribution (EFC)</a:t>
            </a:r>
          </a:p>
        </p:txBody>
      </p:sp>
      <p:sp>
        <p:nvSpPr>
          <p:cNvPr id="23555" name="Content Placeholder 2"/>
          <p:cNvSpPr>
            <a:spLocks noGrp="1"/>
          </p:cNvSpPr>
          <p:nvPr>
            <p:ph idx="1"/>
          </p:nvPr>
        </p:nvSpPr>
        <p:spPr>
          <a:xfrm>
            <a:off x="304800" y="1524000"/>
            <a:ext cx="8466667" cy="5161616"/>
          </a:xfrm>
        </p:spPr>
        <p:txBody>
          <a:bodyPr>
            <a:normAutofit/>
          </a:bodyPr>
          <a:lstStyle/>
          <a:p>
            <a:pPr eaLnBrk="1" hangingPunct="1"/>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By completing the FAFSA, the Expected Family Contribution (EFC) will be calculated.</a:t>
            </a:r>
          </a:p>
          <a:p>
            <a:pPr eaLnBrk="1" hangingPunct="1">
              <a:buFont typeface="Wingdings" pitchFamily="2" charset="2"/>
              <a:buNone/>
            </a:pPr>
            <a:endParaRPr lang="en-US" sz="1200" dirty="0">
              <a:solidFill>
                <a:srgbClr val="33CCCC"/>
              </a:solidFill>
              <a:latin typeface="Adobe Heiti Std R" panose="020B0400000000000000" pitchFamily="34" charset="-128"/>
              <a:ea typeface="Adobe Heiti Std R" panose="020B0400000000000000" pitchFamily="34" charset="-128"/>
              <a:cs typeface="Arial" pitchFamily="34" charset="0"/>
            </a:endParaRPr>
          </a:p>
          <a:p>
            <a:pPr lvl="1" eaLnBrk="1" hangingPunct="1">
              <a:buFont typeface="Wingdings" panose="05000000000000000000" pitchFamily="2" charset="2"/>
              <a:buChar char="Ø"/>
            </a:pPr>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The EFC is determined using the income information, number in household, number in college, investment information and number of wage earners you provided on your FAFSA.</a:t>
            </a:r>
          </a:p>
          <a:p>
            <a:pPr eaLnBrk="1" hangingPunct="1">
              <a:buFont typeface="Wingdings" panose="05000000000000000000" pitchFamily="2" charset="2"/>
              <a:buChar char="Ø"/>
            </a:pPr>
            <a:endParaRPr lang="en-US" sz="1200" dirty="0">
              <a:solidFill>
                <a:srgbClr val="33CCCC"/>
              </a:solidFill>
              <a:latin typeface="Adobe Heiti Std R" panose="020B0400000000000000" pitchFamily="34" charset="-128"/>
              <a:ea typeface="Adobe Heiti Std R" panose="020B0400000000000000" pitchFamily="34" charset="-128"/>
              <a:cs typeface="Arial" pitchFamily="34" charset="0"/>
            </a:endParaRPr>
          </a:p>
          <a:p>
            <a:pPr lvl="1">
              <a:buFont typeface="Wingdings" panose="05000000000000000000" pitchFamily="2" charset="2"/>
              <a:buChar char="Ø"/>
            </a:pPr>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The EFC is an amount the student and the parent(s) are expected to be able to contribute toward the student's education for the year.</a:t>
            </a:r>
          </a:p>
          <a:p>
            <a:pPr lvl="1" eaLnBrk="1" hangingPunct="1">
              <a:buFont typeface="Wingdings" panose="05000000000000000000" pitchFamily="2" charset="2"/>
              <a:buChar char="Ø"/>
            </a:pPr>
            <a:endParaRPr lang="en-US" dirty="0">
              <a:solidFill>
                <a:srgbClr val="33CCCC"/>
              </a:solidFill>
              <a:latin typeface="Adobe Heiti Std R" panose="020B0400000000000000" pitchFamily="34" charset="-128"/>
              <a:ea typeface="Adobe Heiti Std R" panose="020B0400000000000000" pitchFamily="34" charset="-128"/>
              <a:cs typeface="Arial" pitchFamily="34" charset="0"/>
            </a:endParaRPr>
          </a:p>
          <a:p>
            <a:pPr lvl="1" eaLnBrk="1" hangingPunct="1">
              <a:buFont typeface="Wingdings" panose="05000000000000000000" pitchFamily="2" charset="2"/>
              <a:buChar char="Ø"/>
            </a:pPr>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Financial aid offices use the EFC to determine the type and amount of federal financial aid a student may receive.</a:t>
            </a:r>
          </a:p>
          <a:p>
            <a:pPr eaLnBrk="1" hangingPunct="1"/>
            <a:endParaRPr lang="en-US" sz="1200" dirty="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704667" cy="1787031"/>
          </a:xfrm>
        </p:spPr>
        <p:txBody>
          <a:bodyPr>
            <a:normAutofit/>
          </a:bodyPr>
          <a:lstStyle/>
          <a:p>
            <a:pPr algn="l" eaLnBrk="1" fontAlgn="auto" hangingPunct="1">
              <a:spcAft>
                <a:spcPts val="0"/>
              </a:spcAft>
              <a:defRPr/>
            </a:pPr>
            <a:r>
              <a:rPr lang="en-US" sz="4400" b="1" dirty="0">
                <a:latin typeface="Adobe Heiti Std R" panose="020B0400000000000000" pitchFamily="34" charset="-128"/>
                <a:ea typeface="Adobe Heiti Std R" panose="020B0400000000000000" pitchFamily="34" charset="-128"/>
                <a:cs typeface="Arial" pitchFamily="34" charset="0"/>
              </a:rPr>
              <a:t>         </a:t>
            </a:r>
            <a:r>
              <a:rPr lang="en-US" sz="5400" b="1" cap="all" dirty="0">
                <a:latin typeface="Adobe Heiti Std R" panose="020B0400000000000000" pitchFamily="34" charset="-128"/>
                <a:ea typeface="Adobe Heiti Std R" panose="020B0400000000000000" pitchFamily="34" charset="-128"/>
                <a:cs typeface="Arial" pitchFamily="34" charset="0"/>
              </a:rPr>
              <a:t>Grants</a:t>
            </a:r>
          </a:p>
        </p:txBody>
      </p:sp>
      <p:sp>
        <p:nvSpPr>
          <p:cNvPr id="3" name="Content Placeholder 2"/>
          <p:cNvSpPr>
            <a:spLocks noGrp="1"/>
          </p:cNvSpPr>
          <p:nvPr>
            <p:ph idx="1"/>
          </p:nvPr>
        </p:nvSpPr>
        <p:spPr>
          <a:xfrm>
            <a:off x="609600" y="1219201"/>
            <a:ext cx="7696200" cy="5524994"/>
          </a:xfrm>
        </p:spPr>
        <p:txBody>
          <a:bodyPr>
            <a:normAutofit/>
          </a:bodyPr>
          <a:lstStyle/>
          <a:p>
            <a:pPr marL="0" indent="0" eaLnBrk="1" fontAlgn="auto" hangingPunct="1">
              <a:spcAft>
                <a:spcPts val="0"/>
              </a:spcAft>
              <a:buNone/>
              <a:defRPr/>
            </a:pPr>
            <a:endParaRPr lang="en-US" dirty="0">
              <a:latin typeface="Adobe Heiti Std R" panose="020B0400000000000000" pitchFamily="34" charset="-128"/>
              <a:ea typeface="Adobe Heiti Std R" panose="020B0400000000000000" pitchFamily="34" charset="-128"/>
            </a:endParaRPr>
          </a:p>
          <a:p>
            <a:pPr>
              <a:spcAft>
                <a:spcPts val="0"/>
              </a:spcAft>
              <a:defRPr/>
            </a:pPr>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Do </a:t>
            </a:r>
            <a:r>
              <a:rPr lang="en-US" b="1" u="sng" dirty="0">
                <a:solidFill>
                  <a:srgbClr val="33CCCC"/>
                </a:solidFill>
                <a:latin typeface="Adobe Heiti Std R" panose="020B0400000000000000" pitchFamily="34" charset="-128"/>
                <a:ea typeface="Adobe Heiti Std R" panose="020B0400000000000000" pitchFamily="34" charset="-128"/>
                <a:cs typeface="Arial" pitchFamily="34" charset="0"/>
              </a:rPr>
              <a:t>NOT</a:t>
            </a:r>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 have to be paid back.</a:t>
            </a:r>
          </a:p>
          <a:p>
            <a:pPr marL="365760" lvl="1" indent="0">
              <a:spcAft>
                <a:spcPts val="0"/>
              </a:spcAft>
              <a:buNone/>
              <a:defRPr/>
            </a:pPr>
            <a:endParaRPr lang="en-US" sz="1800" dirty="0">
              <a:solidFill>
                <a:srgbClr val="33CCCC"/>
              </a:solidFill>
              <a:latin typeface="Adobe Heiti Std R" panose="020B0400000000000000" pitchFamily="34" charset="-128"/>
              <a:ea typeface="Adobe Heiti Std R" panose="020B0400000000000000" pitchFamily="34" charset="-128"/>
              <a:cs typeface="Arial" pitchFamily="34" charset="0"/>
            </a:endParaRPr>
          </a:p>
          <a:p>
            <a:pPr marL="708660" lvl="1" indent="-342900">
              <a:spcAft>
                <a:spcPts val="0"/>
              </a:spcAft>
              <a:buFont typeface="Wingdings" panose="05000000000000000000" pitchFamily="2" charset="2"/>
              <a:buChar char="Ø"/>
              <a:defRPr/>
            </a:pPr>
            <a:r>
              <a:rPr lang="en-US" sz="1800" dirty="0">
                <a:solidFill>
                  <a:srgbClr val="33CCCC"/>
                </a:solidFill>
                <a:latin typeface="Adobe Heiti Std R" panose="020B0400000000000000" pitchFamily="34" charset="-128"/>
                <a:ea typeface="Adobe Heiti Std R" panose="020B0400000000000000" pitchFamily="34" charset="-128"/>
                <a:cs typeface="Arial" pitchFamily="34" charset="0"/>
              </a:rPr>
              <a:t>Students could qualify for federal grants by filing the FAFSA.</a:t>
            </a:r>
          </a:p>
          <a:p>
            <a:pPr>
              <a:spcAft>
                <a:spcPts val="0"/>
              </a:spcAft>
              <a:defRPr/>
            </a:pPr>
            <a:endParaRPr lang="en-US" dirty="0">
              <a:solidFill>
                <a:srgbClr val="33CCCC"/>
              </a:solidFill>
              <a:latin typeface="Adobe Heiti Std R" panose="020B0400000000000000" pitchFamily="34" charset="-128"/>
              <a:ea typeface="Adobe Heiti Std R" panose="020B0400000000000000" pitchFamily="34" charset="-128"/>
              <a:cs typeface="Arial" pitchFamily="34" charset="0"/>
            </a:endParaRPr>
          </a:p>
          <a:p>
            <a:pPr>
              <a:spcAft>
                <a:spcPts val="0"/>
              </a:spcAft>
              <a:defRPr/>
            </a:pPr>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Are awarded to students who have financial need.</a:t>
            </a:r>
          </a:p>
          <a:p>
            <a:pPr marL="708660" lvl="1" indent="-342900">
              <a:spcAft>
                <a:spcPts val="0"/>
              </a:spcAft>
              <a:defRPr/>
            </a:pPr>
            <a:endParaRPr lang="en-US" sz="1800" dirty="0">
              <a:solidFill>
                <a:srgbClr val="33CCCC"/>
              </a:solidFill>
              <a:latin typeface="Adobe Heiti Std R" panose="020B0400000000000000" pitchFamily="34" charset="-128"/>
              <a:ea typeface="Adobe Heiti Std R" panose="020B0400000000000000" pitchFamily="34" charset="-128"/>
              <a:cs typeface="Arial" pitchFamily="34" charset="0"/>
            </a:endParaRPr>
          </a:p>
          <a:p>
            <a:pPr marL="708660" lvl="1" indent="-342900">
              <a:spcAft>
                <a:spcPts val="0"/>
              </a:spcAft>
              <a:buFont typeface="Wingdings" panose="05000000000000000000" pitchFamily="2" charset="2"/>
              <a:buChar char="Ø"/>
              <a:defRPr/>
            </a:pPr>
            <a:r>
              <a:rPr lang="en-US" sz="1800" dirty="0">
                <a:solidFill>
                  <a:srgbClr val="33CCCC"/>
                </a:solidFill>
                <a:latin typeface="Adobe Heiti Std R" panose="020B0400000000000000" pitchFamily="34" charset="-128"/>
                <a:ea typeface="Adobe Heiti Std R" panose="020B0400000000000000" pitchFamily="34" charset="-128"/>
                <a:cs typeface="Arial" pitchFamily="34" charset="0"/>
              </a:rPr>
              <a:t>The Financial Aid Office will use information from the FAFSA (the EFC) to determine if a student has financial need.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4120" y="462845"/>
            <a:ext cx="2011680" cy="2011680"/>
          </a:xfrm>
          <a:prstGeom prst="rect">
            <a:avLst/>
          </a:prstGeom>
          <a:ln w="76200">
            <a:solidFill>
              <a:srgbClr val="FF6600"/>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540" y="320040"/>
            <a:ext cx="4034659" cy="1737359"/>
          </a:xfrm>
        </p:spPr>
        <p:txBody>
          <a:bodyPr>
            <a:normAutofit fontScale="90000"/>
          </a:bodyPr>
          <a:lstStyle/>
          <a:p>
            <a:pPr algn="ctr" eaLnBrk="1" fontAlgn="auto" hangingPunct="1">
              <a:spcAft>
                <a:spcPts val="0"/>
              </a:spcAft>
              <a:defRPr/>
            </a:pPr>
            <a:r>
              <a:rPr lang="en-US" sz="6000" b="1" dirty="0">
                <a:latin typeface="Adobe Heiti Std R" panose="020B0400000000000000" pitchFamily="34" charset="-128"/>
                <a:ea typeface="Adobe Heiti Std R" panose="020B0400000000000000" pitchFamily="34" charset="-128"/>
                <a:cs typeface="Arial" pitchFamily="34" charset="0"/>
              </a:rPr>
              <a:t>Federal    Grants</a:t>
            </a:r>
            <a:r>
              <a:rPr lang="en-US" b="1" dirty="0">
                <a:latin typeface="Arial" pitchFamily="34" charset="0"/>
                <a:cs typeface="Arial" pitchFamily="34" charset="0"/>
              </a:rPr>
              <a:t>	</a:t>
            </a:r>
          </a:p>
        </p:txBody>
      </p:sp>
      <p:sp>
        <p:nvSpPr>
          <p:cNvPr id="25603" name="Content Placeholder 2"/>
          <p:cNvSpPr>
            <a:spLocks noGrp="1"/>
          </p:cNvSpPr>
          <p:nvPr>
            <p:ph sz="half" idx="1"/>
          </p:nvPr>
        </p:nvSpPr>
        <p:spPr>
          <a:xfrm>
            <a:off x="762000" y="2514600"/>
            <a:ext cx="3666067" cy="3657600"/>
          </a:xfrm>
          <a:ln w="38100">
            <a:solidFill>
              <a:srgbClr val="FF6600"/>
            </a:solidFill>
          </a:ln>
        </p:spPr>
        <p:txBody>
          <a:bodyPr>
            <a:normAutofit/>
          </a:bodyPr>
          <a:lstStyle/>
          <a:p>
            <a:pPr marL="457200" lvl="1" indent="0">
              <a:buNone/>
            </a:pPr>
            <a:r>
              <a:rPr lang="en-US" sz="2000" b="1" dirty="0">
                <a:solidFill>
                  <a:srgbClr val="33CCCC"/>
                </a:solidFill>
                <a:latin typeface="Adobe Heiti Std R" panose="020B0400000000000000" pitchFamily="34" charset="-128"/>
                <a:ea typeface="Adobe Heiti Std R" panose="020B0400000000000000" pitchFamily="34" charset="-128"/>
                <a:cs typeface="Arial" pitchFamily="34" charset="0"/>
              </a:rPr>
              <a:t>Federal Pell Grant </a:t>
            </a:r>
          </a:p>
          <a:p>
            <a:pPr lvl="1" eaLnBrk="1" hangingPunct="1"/>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Awarded to students based on their EFC on the FAFSA.</a:t>
            </a:r>
          </a:p>
          <a:p>
            <a:pPr lvl="1" eaLnBrk="1" hangingPunct="1"/>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Students who qualify for a Pell Grant can receive that grant at any school (as long as the school participates in the Federal Student Aid programs).</a:t>
            </a:r>
          </a:p>
          <a:p>
            <a:pPr lvl="1" eaLnBrk="1" hangingPunct="1"/>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Pell Grant: Range is $640 - $6,345 for one year</a:t>
            </a:r>
          </a:p>
          <a:p>
            <a:pPr eaLnBrk="1" hangingPunct="1">
              <a:buFont typeface="Wingdings" pitchFamily="2" charset="2"/>
              <a:buNone/>
            </a:pPr>
            <a:endParaRPr lang="en-US" dirty="0">
              <a:latin typeface="Arial" pitchFamily="34" charset="0"/>
              <a:cs typeface="Arial" pitchFamily="34" charset="0"/>
            </a:endParaRPr>
          </a:p>
        </p:txBody>
      </p:sp>
      <p:sp>
        <p:nvSpPr>
          <p:cNvPr id="5" name="Content Placeholder 4"/>
          <p:cNvSpPr>
            <a:spLocks noGrp="1"/>
          </p:cNvSpPr>
          <p:nvPr>
            <p:ph sz="half" idx="2"/>
          </p:nvPr>
        </p:nvSpPr>
        <p:spPr>
          <a:xfrm>
            <a:off x="4800600" y="3124200"/>
            <a:ext cx="3886200" cy="3048000"/>
          </a:xfrm>
          <a:ln w="38100">
            <a:solidFill>
              <a:srgbClr val="FF6600"/>
            </a:solidFill>
          </a:ln>
        </p:spPr>
        <p:txBody>
          <a:bodyPr>
            <a:normAutofit/>
          </a:bodyPr>
          <a:lstStyle/>
          <a:p>
            <a:pPr marL="457200" lvl="1" indent="0">
              <a:buNone/>
            </a:pPr>
            <a:r>
              <a:rPr lang="en-US" sz="1800" b="1" dirty="0">
                <a:solidFill>
                  <a:srgbClr val="33CCCC"/>
                </a:solidFill>
                <a:latin typeface="Adobe Heiti Std R" panose="020B0400000000000000" pitchFamily="34" charset="-128"/>
                <a:ea typeface="Adobe Heiti Std R" panose="020B0400000000000000" pitchFamily="34" charset="-128"/>
                <a:cs typeface="Arial" pitchFamily="34" charset="0"/>
              </a:rPr>
              <a:t>Federal Supplemental Educational Opportunity Grant (SEOG ) </a:t>
            </a:r>
          </a:p>
          <a:p>
            <a:pPr lvl="1"/>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Awarded to students based on their EFC on the FAFSA.</a:t>
            </a:r>
          </a:p>
          <a:p>
            <a:pPr lvl="1"/>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No guarantee that a student will be awarded this grant, since funds are limited at each school.</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320040"/>
            <a:ext cx="1786270" cy="2194560"/>
          </a:xfrm>
          <a:prstGeom prst="rect">
            <a:avLst/>
          </a:prstGeom>
          <a:ln w="76200">
            <a:solidFill>
              <a:srgbClr val="FF6600"/>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96018"/>
            <a:ext cx="7511473" cy="1312480"/>
          </a:xfrm>
        </p:spPr>
        <p:txBody>
          <a:bodyPr>
            <a:normAutofit/>
          </a:bodyPr>
          <a:lstStyle/>
          <a:p>
            <a:pPr eaLnBrk="1" fontAlgn="auto" hangingPunct="1">
              <a:spcAft>
                <a:spcPts val="0"/>
              </a:spcAft>
              <a:defRPr/>
            </a:pPr>
            <a:r>
              <a:rPr lang="en-US" sz="6600" b="1" dirty="0">
                <a:latin typeface="Arial" pitchFamily="34" charset="0"/>
                <a:cs typeface="Arial" pitchFamily="34" charset="0"/>
              </a:rPr>
              <a:t>     </a:t>
            </a:r>
            <a:r>
              <a:rPr lang="en-US" sz="6000" b="1" cap="all" dirty="0">
                <a:latin typeface="Adobe Heiti Std R" panose="020B0400000000000000" pitchFamily="34" charset="-128"/>
                <a:ea typeface="Adobe Heiti Std R" panose="020B0400000000000000" pitchFamily="34" charset="-128"/>
                <a:cs typeface="Arial" pitchFamily="34" charset="0"/>
              </a:rPr>
              <a:t>Loans</a:t>
            </a:r>
          </a:p>
        </p:txBody>
      </p:sp>
      <p:sp>
        <p:nvSpPr>
          <p:cNvPr id="26627" name="Content Placeholder 2"/>
          <p:cNvSpPr>
            <a:spLocks noGrp="1"/>
          </p:cNvSpPr>
          <p:nvPr>
            <p:ph idx="1"/>
          </p:nvPr>
        </p:nvSpPr>
        <p:spPr/>
        <p:txBody>
          <a:bodyPr>
            <a:normAutofit/>
          </a:bodyPr>
          <a:lstStyle/>
          <a:p>
            <a:pPr eaLnBrk="1" hangingPunct="1">
              <a:spcAft>
                <a:spcPct val="30000"/>
              </a:spcAft>
            </a:pPr>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Loans are money students and parents </a:t>
            </a:r>
            <a:r>
              <a:rPr lang="en-US" b="1" dirty="0">
                <a:solidFill>
                  <a:srgbClr val="33CCCC"/>
                </a:solidFill>
                <a:latin typeface="Adobe Heiti Std R" panose="020B0400000000000000" pitchFamily="34" charset="-128"/>
                <a:ea typeface="Adobe Heiti Std R" panose="020B0400000000000000" pitchFamily="34" charset="-128"/>
                <a:cs typeface="Arial" pitchFamily="34" charset="0"/>
              </a:rPr>
              <a:t>borrow</a:t>
            </a:r>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 to help pay college expenses.</a:t>
            </a:r>
          </a:p>
          <a:p>
            <a:pPr eaLnBrk="1" hangingPunct="1">
              <a:spcAft>
                <a:spcPct val="30000"/>
              </a:spcAft>
            </a:pPr>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Repayment on the loans usually begins after the student finishes school.</a:t>
            </a:r>
          </a:p>
          <a:p>
            <a:pPr eaLnBrk="1" hangingPunct="1">
              <a:spcAft>
                <a:spcPct val="30000"/>
              </a:spcAft>
            </a:pPr>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We encourage students to </a:t>
            </a:r>
            <a:r>
              <a:rPr lang="en-US" b="1" u="sng" dirty="0">
                <a:solidFill>
                  <a:srgbClr val="33CCCC"/>
                </a:solidFill>
                <a:latin typeface="Adobe Heiti Std R" panose="020B0400000000000000" pitchFamily="34" charset="-128"/>
                <a:ea typeface="Adobe Heiti Std R" panose="020B0400000000000000" pitchFamily="34" charset="-128"/>
                <a:cs typeface="Arial" pitchFamily="34" charset="0"/>
              </a:rPr>
              <a:t>only</a:t>
            </a:r>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 borrow what is really needed.</a:t>
            </a:r>
          </a:p>
          <a:p>
            <a:pPr eaLnBrk="1" hangingPunct="1">
              <a:spcAft>
                <a:spcPct val="30000"/>
              </a:spcAft>
            </a:pPr>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Look at loans as an investment in the future.</a:t>
            </a:r>
          </a:p>
          <a:p>
            <a:pPr eaLnBrk="1" hangingPunct="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9877" y="292138"/>
            <a:ext cx="2563619" cy="1920240"/>
          </a:xfrm>
          <a:prstGeom prst="rect">
            <a:avLst/>
          </a:prstGeom>
          <a:ln w="76200">
            <a:solidFill>
              <a:srgbClr val="FF6600"/>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6245"/>
            <a:ext cx="7704667" cy="685800"/>
          </a:xfrm>
        </p:spPr>
        <p:txBody>
          <a:bodyPr>
            <a:normAutofit fontScale="90000"/>
          </a:bodyPr>
          <a:lstStyle/>
          <a:p>
            <a:pPr algn="ctr" eaLnBrk="1" fontAlgn="auto" hangingPunct="1">
              <a:spcAft>
                <a:spcPts val="0"/>
              </a:spcAft>
              <a:defRPr/>
            </a:pPr>
            <a:r>
              <a:rPr lang="en-US" sz="4400" b="1" cap="all" dirty="0">
                <a:latin typeface="Adobe Heiti Std R" panose="020B0400000000000000" pitchFamily="34" charset="-128"/>
                <a:ea typeface="Adobe Heiti Std R" panose="020B0400000000000000" pitchFamily="34" charset="-128"/>
                <a:cs typeface="Arial" pitchFamily="34" charset="0"/>
              </a:rPr>
              <a:t>Student Loans</a:t>
            </a:r>
          </a:p>
        </p:txBody>
      </p:sp>
      <p:sp>
        <p:nvSpPr>
          <p:cNvPr id="3" name="Content Placeholder 2"/>
          <p:cNvSpPr>
            <a:spLocks noGrp="1"/>
          </p:cNvSpPr>
          <p:nvPr>
            <p:ph idx="1"/>
          </p:nvPr>
        </p:nvSpPr>
        <p:spPr>
          <a:xfrm>
            <a:off x="982133" y="1981200"/>
            <a:ext cx="7704667" cy="4552016"/>
          </a:xfrm>
        </p:spPr>
        <p:txBody>
          <a:bodyPr>
            <a:normAutofit/>
          </a:bodyPr>
          <a:lstStyle/>
          <a:p>
            <a:pPr>
              <a:spcAft>
                <a:spcPts val="0"/>
              </a:spcAft>
              <a:defRPr/>
            </a:pPr>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The most common type is the </a:t>
            </a:r>
            <a:r>
              <a:rPr lang="en-US" u="sng" dirty="0">
                <a:solidFill>
                  <a:srgbClr val="33CCCC"/>
                </a:solidFill>
                <a:latin typeface="Adobe Heiti Std R" panose="020B0400000000000000" pitchFamily="34" charset="-128"/>
                <a:ea typeface="Adobe Heiti Std R" panose="020B0400000000000000" pitchFamily="34" charset="-128"/>
                <a:cs typeface="Arial" pitchFamily="34" charset="0"/>
              </a:rPr>
              <a:t>Direct Stafford loan</a:t>
            </a:r>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  </a:t>
            </a:r>
          </a:p>
          <a:p>
            <a:pPr>
              <a:spcAft>
                <a:spcPts val="0"/>
              </a:spcAft>
              <a:defRPr/>
            </a:pPr>
            <a:endParaRPr lang="en-US" dirty="0">
              <a:solidFill>
                <a:srgbClr val="33CCCC"/>
              </a:solidFill>
              <a:latin typeface="Adobe Heiti Std R" panose="020B0400000000000000" pitchFamily="34" charset="-128"/>
              <a:ea typeface="Adobe Heiti Std R" panose="020B0400000000000000" pitchFamily="34" charset="-128"/>
              <a:cs typeface="Arial" pitchFamily="34" charset="0"/>
            </a:endParaRPr>
          </a:p>
          <a:p>
            <a:pPr marL="708660" lvl="1" indent="-342900">
              <a:spcAft>
                <a:spcPts val="0"/>
              </a:spcAft>
              <a:buFont typeface="Wingdings" panose="05000000000000000000" pitchFamily="2" charset="2"/>
              <a:buChar char="Ø"/>
              <a:defRPr/>
            </a:pPr>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Students qualify to borrow a Direct Stafford loan by filing the FAFSA.</a:t>
            </a:r>
          </a:p>
          <a:p>
            <a:pPr marL="708660" lvl="1" indent="-342900">
              <a:spcAft>
                <a:spcPts val="0"/>
              </a:spcAft>
              <a:buFont typeface="Wingdings" panose="05000000000000000000" pitchFamily="2" charset="2"/>
              <a:buChar char="Ø"/>
              <a:defRPr/>
            </a:pPr>
            <a:endParaRPr lang="en-US" dirty="0">
              <a:solidFill>
                <a:srgbClr val="33CCCC"/>
              </a:solidFill>
              <a:latin typeface="Adobe Heiti Std R" panose="020B0400000000000000" pitchFamily="34" charset="-128"/>
              <a:ea typeface="Adobe Heiti Std R" panose="020B0400000000000000" pitchFamily="34" charset="-128"/>
              <a:cs typeface="Arial" pitchFamily="34" charset="0"/>
            </a:endParaRPr>
          </a:p>
          <a:p>
            <a:pPr marL="708660" lvl="1" indent="-342900">
              <a:spcAft>
                <a:spcPts val="0"/>
              </a:spcAft>
              <a:buFont typeface="Wingdings" panose="05000000000000000000" pitchFamily="2" charset="2"/>
              <a:buChar char="Ø"/>
              <a:defRPr/>
            </a:pPr>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The loan is in the student's name only. The parent is </a:t>
            </a:r>
            <a:r>
              <a:rPr lang="en-US" b="1" dirty="0">
                <a:solidFill>
                  <a:srgbClr val="33CCCC"/>
                </a:solidFill>
                <a:latin typeface="Adobe Heiti Std R" panose="020B0400000000000000" pitchFamily="34" charset="-128"/>
                <a:ea typeface="Adobe Heiti Std R" panose="020B0400000000000000" pitchFamily="34" charset="-128"/>
                <a:cs typeface="Arial" pitchFamily="34" charset="0"/>
              </a:rPr>
              <a:t>not </a:t>
            </a:r>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responsible for repaying a Direct Stafford loan.</a:t>
            </a:r>
          </a:p>
          <a:p>
            <a:pPr marL="365760" lvl="1" indent="0">
              <a:spcAft>
                <a:spcPts val="0"/>
              </a:spcAft>
              <a:buNone/>
              <a:defRPr/>
            </a:pPr>
            <a:endParaRPr lang="en-US" dirty="0">
              <a:solidFill>
                <a:srgbClr val="33CCCC"/>
              </a:solidFill>
              <a:latin typeface="Adobe Heiti Std R" panose="020B0400000000000000" pitchFamily="34" charset="-128"/>
              <a:ea typeface="Adobe Heiti Std R" panose="020B0400000000000000" pitchFamily="34" charset="-128"/>
              <a:cs typeface="Arial" pitchFamily="34" charset="0"/>
            </a:endParaRPr>
          </a:p>
          <a:p>
            <a:pPr marL="708660" lvl="1" indent="-342900">
              <a:spcAft>
                <a:spcPts val="0"/>
              </a:spcAft>
              <a:buFont typeface="Wingdings" panose="05000000000000000000" pitchFamily="2" charset="2"/>
              <a:buChar char="Ø"/>
              <a:defRPr/>
            </a:pPr>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This loan does not require a credit check.</a:t>
            </a:r>
          </a:p>
          <a:p>
            <a:pPr marL="708660" lvl="1" indent="-342900">
              <a:spcAft>
                <a:spcPts val="0"/>
              </a:spcAft>
              <a:buFont typeface="Wingdings" panose="05000000000000000000" pitchFamily="2" charset="2"/>
              <a:buChar char="Ø"/>
              <a:defRPr/>
            </a:pPr>
            <a:endParaRPr lang="en-US" dirty="0">
              <a:solidFill>
                <a:srgbClr val="33CCCC"/>
              </a:solidFill>
              <a:latin typeface="Adobe Heiti Std R" panose="020B0400000000000000" pitchFamily="34" charset="-128"/>
              <a:ea typeface="Adobe Heiti Std R" panose="020B0400000000000000" pitchFamily="34" charset="-128"/>
              <a:cs typeface="Arial" pitchFamily="34" charset="0"/>
            </a:endParaRPr>
          </a:p>
          <a:p>
            <a:pPr marL="708660" lvl="1" indent="-342900">
              <a:spcAft>
                <a:spcPts val="0"/>
              </a:spcAft>
              <a:buFont typeface="Wingdings" panose="05000000000000000000" pitchFamily="2" charset="2"/>
              <a:buChar char="Ø"/>
              <a:defRPr/>
            </a:pPr>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There is a cap on how much a student may borrow every year from the Direct Stafford loan program. </a:t>
            </a:r>
          </a:p>
          <a:p>
            <a:pPr marL="708660" lvl="1" indent="-342900">
              <a:spcAft>
                <a:spcPts val="0"/>
              </a:spcAft>
              <a:defRPr/>
            </a:pPr>
            <a:endParaRPr lang="en-US" dirty="0">
              <a:solidFill>
                <a:srgbClr val="33CCCC"/>
              </a:solidFill>
              <a:latin typeface="Adobe Heiti Std R" panose="020B0400000000000000" pitchFamily="34" charset="-128"/>
              <a:ea typeface="Adobe Heiti Std R" panose="020B0400000000000000" pitchFamily="34" charset="-128"/>
              <a:cs typeface="Arial" pitchFamily="34" charset="0"/>
            </a:endParaRPr>
          </a:p>
          <a:p>
            <a:pPr marL="1360170" lvl="2" indent="-285750">
              <a:spcAft>
                <a:spcPts val="0"/>
              </a:spcAft>
              <a:buClr>
                <a:schemeClr val="accent1">
                  <a:shade val="75000"/>
                </a:schemeClr>
              </a:buClr>
              <a:buFont typeface="Courier New" panose="02070309020205020404" pitchFamily="49" charset="0"/>
              <a:buChar char="o"/>
              <a:defRPr/>
            </a:pPr>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A freshman is usually limited to borrowing $5,500 in Direct Stafford loans for the first year of school.</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304800"/>
            <a:ext cx="2116182" cy="1828800"/>
          </a:xfrm>
          <a:prstGeom prst="rect">
            <a:avLst/>
          </a:prstGeom>
          <a:ln w="76200">
            <a:solidFill>
              <a:srgbClr val="FF6600"/>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1153"/>
            <a:ext cx="7704667" cy="610447"/>
          </a:xfrm>
        </p:spPr>
        <p:txBody>
          <a:bodyPr>
            <a:normAutofit fontScale="90000"/>
          </a:bodyPr>
          <a:lstStyle/>
          <a:p>
            <a:pPr algn="l" eaLnBrk="1" fontAlgn="auto" hangingPunct="1">
              <a:spcAft>
                <a:spcPts val="0"/>
              </a:spcAft>
              <a:defRPr/>
            </a:pPr>
            <a:r>
              <a:rPr lang="en-US" sz="4400" b="1" cap="all" dirty="0">
                <a:latin typeface="Adobe Heiti Std R" panose="020B0400000000000000" pitchFamily="34" charset="-128"/>
                <a:ea typeface="Adobe Heiti Std R" panose="020B0400000000000000" pitchFamily="34" charset="-128"/>
                <a:cs typeface="Arial" pitchFamily="34" charset="0"/>
              </a:rPr>
              <a:t>Parent Loans</a:t>
            </a:r>
          </a:p>
        </p:txBody>
      </p:sp>
      <p:sp>
        <p:nvSpPr>
          <p:cNvPr id="29699" name="Content Placeholder 2"/>
          <p:cNvSpPr>
            <a:spLocks noGrp="1"/>
          </p:cNvSpPr>
          <p:nvPr>
            <p:ph idx="1"/>
          </p:nvPr>
        </p:nvSpPr>
        <p:spPr>
          <a:xfrm>
            <a:off x="982133" y="2111022"/>
            <a:ext cx="7704667" cy="3505200"/>
          </a:xfrm>
        </p:spPr>
        <p:txBody>
          <a:bodyPr>
            <a:normAutofit/>
          </a:bodyPr>
          <a:lstStyle/>
          <a:p>
            <a:pPr eaLnBrk="1" hangingPunct="1"/>
            <a:endParaRPr lang="en-US" b="1" dirty="0">
              <a:solidFill>
                <a:srgbClr val="33CCCC"/>
              </a:solidFill>
              <a:ea typeface="ＭＳ Ｐゴシック" pitchFamily="34" charset="-128"/>
            </a:endParaRPr>
          </a:p>
          <a:p>
            <a:pPr eaLnBrk="1" hangingPunct="1"/>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Parents of dependent undergraduate students may borrow a </a:t>
            </a:r>
            <a:r>
              <a:rPr lang="en-US" u="sng" dirty="0">
                <a:solidFill>
                  <a:srgbClr val="33CCCC"/>
                </a:solidFill>
                <a:latin typeface="Adobe Heiti Std R" panose="020B0400000000000000" pitchFamily="34" charset="-128"/>
                <a:ea typeface="Adobe Heiti Std R" panose="020B0400000000000000" pitchFamily="34" charset="-128"/>
                <a:cs typeface="Arial" pitchFamily="34" charset="0"/>
              </a:rPr>
              <a:t>Parent PLUS loan</a:t>
            </a:r>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 to help pay for college costs.</a:t>
            </a:r>
          </a:p>
          <a:p>
            <a:pPr eaLnBrk="1" hangingPunct="1"/>
            <a:endParaRPr lang="en-US" dirty="0">
              <a:solidFill>
                <a:srgbClr val="33CCCC"/>
              </a:solidFill>
              <a:latin typeface="Adobe Heiti Std R" panose="020B0400000000000000" pitchFamily="34" charset="-128"/>
              <a:ea typeface="Adobe Heiti Std R" panose="020B0400000000000000" pitchFamily="34" charset="-128"/>
              <a:cs typeface="Arial" pitchFamily="34" charset="0"/>
            </a:endParaRPr>
          </a:p>
          <a:p>
            <a:pPr lvl="1"/>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Approval for a PLUS loan is subject to a credit check.</a:t>
            </a:r>
          </a:p>
          <a:p>
            <a:endParaRPr lang="en-US" dirty="0">
              <a:solidFill>
                <a:srgbClr val="33CCCC"/>
              </a:solidFill>
              <a:latin typeface="Adobe Heiti Std R" panose="020B0400000000000000" pitchFamily="34" charset="-128"/>
              <a:ea typeface="Adobe Heiti Std R" panose="020B0400000000000000" pitchFamily="34" charset="-128"/>
              <a:cs typeface="Arial" pitchFamily="34" charset="0"/>
            </a:endParaRPr>
          </a:p>
          <a:p>
            <a:pPr lvl="1"/>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The parent </a:t>
            </a:r>
            <a:r>
              <a:rPr lang="en-US" b="1" dirty="0">
                <a:solidFill>
                  <a:srgbClr val="33CCCC"/>
                </a:solidFill>
                <a:latin typeface="Adobe Heiti Std R" panose="020B0400000000000000" pitchFamily="34" charset="-128"/>
                <a:ea typeface="Adobe Heiti Std R" panose="020B0400000000000000" pitchFamily="34" charset="-128"/>
                <a:cs typeface="Arial" pitchFamily="34" charset="0"/>
              </a:rPr>
              <a:t>is</a:t>
            </a:r>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 responsible for repaying this loan, not the student.</a:t>
            </a:r>
          </a:p>
          <a:p>
            <a:pPr eaLnBrk="1" hangingPunct="1"/>
            <a:endParaRPr lang="en-US" dirty="0"/>
          </a:p>
        </p:txBody>
      </p:sp>
      <p:sp>
        <p:nvSpPr>
          <p:cNvPr id="3" name="TextBox 2"/>
          <p:cNvSpPr txBox="1"/>
          <p:nvPr/>
        </p:nvSpPr>
        <p:spPr>
          <a:xfrm>
            <a:off x="1143000" y="5791200"/>
            <a:ext cx="6737742" cy="707886"/>
          </a:xfrm>
          <a:prstGeom prst="rect">
            <a:avLst/>
          </a:prstGeom>
          <a:noFill/>
        </p:spPr>
        <p:txBody>
          <a:bodyPr wrap="none" rtlCol="0">
            <a:spAutoFit/>
          </a:bodyPr>
          <a:lstStyle/>
          <a:p>
            <a:r>
              <a:rPr lang="en-US" sz="2000" dirty="0">
                <a:solidFill>
                  <a:srgbClr val="FF6600"/>
                </a:solidFill>
                <a:latin typeface="Adobe Heiti Std R" panose="020B0400000000000000" pitchFamily="34" charset="-128"/>
                <a:ea typeface="Adobe Heiti Std R" panose="020B0400000000000000" pitchFamily="34" charset="-128"/>
                <a:cs typeface="Arial" panose="020B0604020202020204" pitchFamily="34" charset="0"/>
              </a:rPr>
              <a:t>*To apply for a Parent PLUS loan go to studentloans.gov </a:t>
            </a:r>
          </a:p>
          <a:p>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320040"/>
            <a:ext cx="2103120" cy="2103120"/>
          </a:xfrm>
          <a:prstGeom prst="rect">
            <a:avLst/>
          </a:prstGeom>
          <a:ln w="76200">
            <a:solidFill>
              <a:srgbClr val="FF6600"/>
            </a:solid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532" y="381000"/>
            <a:ext cx="8161868" cy="1097844"/>
          </a:xfrm>
        </p:spPr>
        <p:txBody>
          <a:bodyPr>
            <a:normAutofit/>
          </a:bodyPr>
          <a:lstStyle/>
          <a:p>
            <a:pPr algn="ctr" eaLnBrk="1" fontAlgn="auto" hangingPunct="1">
              <a:spcAft>
                <a:spcPts val="0"/>
              </a:spcAft>
              <a:defRPr/>
            </a:pPr>
            <a:r>
              <a:rPr lang="en-US" sz="4000" b="1" cap="all" dirty="0">
                <a:latin typeface="Adobe Heiti Std R" panose="020B0400000000000000" pitchFamily="34" charset="-128"/>
                <a:ea typeface="Adobe Heiti Std R" panose="020B0400000000000000" pitchFamily="34" charset="-128"/>
                <a:cs typeface="Arial" pitchFamily="34" charset="0"/>
              </a:rPr>
              <a:t>Work Study / Employment</a:t>
            </a:r>
          </a:p>
        </p:txBody>
      </p:sp>
      <p:sp>
        <p:nvSpPr>
          <p:cNvPr id="3" name="Content Placeholder 2"/>
          <p:cNvSpPr>
            <a:spLocks noGrp="1"/>
          </p:cNvSpPr>
          <p:nvPr>
            <p:ph idx="1"/>
          </p:nvPr>
        </p:nvSpPr>
        <p:spPr>
          <a:xfrm>
            <a:off x="982132" y="1478844"/>
            <a:ext cx="7704667" cy="5105400"/>
          </a:xfrm>
        </p:spPr>
        <p:txBody>
          <a:bodyPr>
            <a:normAutofit/>
          </a:bodyPr>
          <a:lstStyle/>
          <a:p>
            <a:pPr>
              <a:spcAft>
                <a:spcPct val="50000"/>
              </a:spcAft>
              <a:defRPr/>
            </a:pPr>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Work study or on-campus jobs allow a student to earn money to help pay for college.</a:t>
            </a:r>
          </a:p>
          <a:p>
            <a:pPr>
              <a:spcAft>
                <a:spcPct val="50000"/>
              </a:spcAft>
              <a:defRPr/>
            </a:pPr>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The work study range is usually $1,000 - $4,000 for one year (varies by school).</a:t>
            </a:r>
          </a:p>
          <a:p>
            <a:pPr>
              <a:spcAft>
                <a:spcPct val="50000"/>
              </a:spcAft>
              <a:defRPr/>
            </a:pPr>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Students either earn a paycheck or receive non-monetary compensation, such as room and board.</a:t>
            </a:r>
          </a:p>
          <a:p>
            <a:pPr marL="649922" lvl="1" indent="-342900">
              <a:spcAft>
                <a:spcPct val="50000"/>
              </a:spcAft>
              <a:buFont typeface="Wingdings" panose="05000000000000000000" pitchFamily="2" charset="2"/>
              <a:buChar char="Ø"/>
              <a:defRPr/>
            </a:pPr>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Students who file the FAFSA may qualify for work study funds as part of their financial aid offer.</a:t>
            </a:r>
          </a:p>
          <a:p>
            <a:pPr marL="649922" lvl="1" indent="-342900">
              <a:spcAft>
                <a:spcPct val="50000"/>
              </a:spcAft>
              <a:buFont typeface="Wingdings" panose="05000000000000000000" pitchFamily="2" charset="2"/>
              <a:buChar char="Ø"/>
              <a:defRPr/>
            </a:pPr>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Sometimes schools have on-campus jobs that students can apply for, even if they don't qualify for work study money.</a:t>
            </a:r>
          </a:p>
          <a:p>
            <a:pPr marL="274320" indent="-274320" eaLnBrk="1" fontAlgn="auto" hangingPunct="1">
              <a:spcAft>
                <a:spcPts val="0"/>
              </a:spcAft>
              <a:buFont typeface="Wingdings"/>
              <a:buChar char=""/>
              <a:defRPr/>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5461"/>
            <a:ext cx="7524003" cy="1645920"/>
          </a:xfrm>
        </p:spPr>
        <p:txBody>
          <a:bodyPr>
            <a:normAutofit/>
          </a:bodyPr>
          <a:lstStyle/>
          <a:p>
            <a:pPr algn="ctr"/>
            <a:r>
              <a:rPr lang="en-US" sz="4000" b="1" cap="all" dirty="0">
                <a:latin typeface="Adobe Heiti Std R" panose="020B0400000000000000" pitchFamily="34" charset="-128"/>
                <a:ea typeface="Adobe Heiti Std R" panose="020B0400000000000000" pitchFamily="34" charset="-128"/>
                <a:cs typeface="Arial" panose="020B0604020202020204" pitchFamily="34" charset="0"/>
              </a:rPr>
              <a:t>State Financial Aid</a:t>
            </a:r>
          </a:p>
        </p:txBody>
      </p:sp>
      <p:sp>
        <p:nvSpPr>
          <p:cNvPr id="3" name="Content Placeholder 2"/>
          <p:cNvSpPr>
            <a:spLocks noGrp="1"/>
          </p:cNvSpPr>
          <p:nvPr>
            <p:ph sz="half" idx="1"/>
          </p:nvPr>
        </p:nvSpPr>
        <p:spPr>
          <a:xfrm>
            <a:off x="457201" y="3201733"/>
            <a:ext cx="3276600" cy="2197313"/>
          </a:xfrm>
          <a:ln w="28575">
            <a:solidFill>
              <a:srgbClr val="FF6600"/>
            </a:solidFill>
          </a:ln>
        </p:spPr>
        <p:txBody>
          <a:bodyPr>
            <a:normAutofit fontScale="92500" lnSpcReduction="20000"/>
          </a:bodyPr>
          <a:lstStyle/>
          <a:p>
            <a:r>
              <a:rPr lang="en-US" dirty="0">
                <a:solidFill>
                  <a:srgbClr val="33CCCC"/>
                </a:solidFill>
                <a:latin typeface="Arial" panose="020B0604020202020204" pitchFamily="34" charset="0"/>
                <a:cs typeface="Arial" panose="020B0604020202020204" pitchFamily="34" charset="0"/>
              </a:rPr>
              <a:t>Michigan Competitive Scholarship: </a:t>
            </a:r>
          </a:p>
          <a:p>
            <a:pPr lvl="1">
              <a:buFont typeface="Wingdings" panose="05000000000000000000" pitchFamily="2" charset="2"/>
              <a:buChar char="Ø"/>
            </a:pPr>
            <a:r>
              <a:rPr lang="en-US" sz="1800" dirty="0">
                <a:solidFill>
                  <a:srgbClr val="33CCCC"/>
                </a:solidFill>
                <a:latin typeface="Arial" panose="020B0604020202020204" pitchFamily="34" charset="0"/>
                <a:cs typeface="Arial" panose="020B0604020202020204" pitchFamily="34" charset="0"/>
              </a:rPr>
              <a:t>Based on financial need (determined from the FAFSA) and SAT scores</a:t>
            </a:r>
          </a:p>
          <a:p>
            <a:pPr lvl="1">
              <a:buFont typeface="Wingdings" panose="05000000000000000000" pitchFamily="2" charset="2"/>
              <a:buChar char="Ø"/>
            </a:pPr>
            <a:r>
              <a:rPr lang="en-US" sz="1800" dirty="0">
                <a:solidFill>
                  <a:srgbClr val="33CCCC"/>
                </a:solidFill>
                <a:latin typeface="Arial" panose="020B0604020202020204" pitchFamily="34" charset="0"/>
                <a:cs typeface="Arial" panose="020B0604020202020204" pitchFamily="34" charset="0"/>
              </a:rPr>
              <a:t>Students must attend a college or university in Michigan</a:t>
            </a:r>
          </a:p>
        </p:txBody>
      </p:sp>
      <p:sp>
        <p:nvSpPr>
          <p:cNvPr id="5" name="Content Placeholder 4"/>
          <p:cNvSpPr>
            <a:spLocks noGrp="1"/>
          </p:cNvSpPr>
          <p:nvPr>
            <p:ph sz="half" idx="2"/>
          </p:nvPr>
        </p:nvSpPr>
        <p:spPr>
          <a:xfrm>
            <a:off x="3962400" y="1971381"/>
            <a:ext cx="4953000" cy="4734219"/>
          </a:xfrm>
          <a:ln w="28575">
            <a:solidFill>
              <a:srgbClr val="FF6600"/>
            </a:solidFill>
          </a:ln>
        </p:spPr>
        <p:txBody>
          <a:bodyPr>
            <a:normAutofit fontScale="92500" lnSpcReduction="20000"/>
          </a:bodyPr>
          <a:lstStyle/>
          <a:p>
            <a:r>
              <a:rPr lang="en-US" sz="1600" dirty="0">
                <a:solidFill>
                  <a:srgbClr val="33CCCC"/>
                </a:solidFill>
                <a:latin typeface="Arial" panose="020B0604020202020204" pitchFamily="34" charset="0"/>
                <a:cs typeface="Arial" panose="020B0604020202020204" pitchFamily="34" charset="0"/>
              </a:rPr>
              <a:t>Tuition Incentive Program:  </a:t>
            </a:r>
          </a:p>
          <a:p>
            <a:pPr lvl="1">
              <a:buFont typeface="Wingdings" panose="05000000000000000000" pitchFamily="2" charset="2"/>
              <a:buChar char="Ø"/>
            </a:pPr>
            <a:r>
              <a:rPr lang="en-US" dirty="0">
                <a:solidFill>
                  <a:srgbClr val="33CCCC"/>
                </a:solidFill>
                <a:latin typeface="Arial" panose="020B0604020202020204" pitchFamily="34" charset="0"/>
                <a:cs typeface="Arial" panose="020B0604020202020204" pitchFamily="34" charset="0"/>
              </a:rPr>
              <a:t>If a student had Medicaid coverage for 24 months, they could qualify </a:t>
            </a:r>
          </a:p>
          <a:p>
            <a:pPr lvl="1">
              <a:buFont typeface="Wingdings" panose="05000000000000000000" pitchFamily="2" charset="2"/>
              <a:buChar char="Ø"/>
            </a:pPr>
            <a:r>
              <a:rPr lang="en-US" dirty="0">
                <a:solidFill>
                  <a:srgbClr val="33CCCC"/>
                </a:solidFill>
                <a:latin typeface="Arial" panose="020B0604020202020204" pitchFamily="34" charset="0"/>
                <a:cs typeface="Arial" panose="020B0604020202020204" pitchFamily="34" charset="0"/>
              </a:rPr>
              <a:t>Eligibility is determined by the State of Michigan  – students will receive a letter from the State</a:t>
            </a:r>
          </a:p>
          <a:p>
            <a:pPr lvl="1">
              <a:buFont typeface="Wingdings" panose="05000000000000000000" pitchFamily="2" charset="2"/>
              <a:buChar char="Ø"/>
            </a:pPr>
            <a:r>
              <a:rPr lang="en-US" dirty="0">
                <a:solidFill>
                  <a:srgbClr val="33CCCC"/>
                </a:solidFill>
                <a:latin typeface="Arial" panose="020B0604020202020204" pitchFamily="34" charset="0"/>
                <a:cs typeface="Arial" panose="020B0604020202020204" pitchFamily="34" charset="0"/>
              </a:rPr>
              <a:t>If a student thinks he or she is eligible for TIP, contact the Financial Aid Office and they will look up the student’s eligibility </a:t>
            </a:r>
          </a:p>
          <a:p>
            <a:pPr lvl="1">
              <a:buFont typeface="Wingdings" panose="05000000000000000000" pitchFamily="2" charset="2"/>
              <a:buChar char="Ø"/>
            </a:pPr>
            <a:r>
              <a:rPr lang="en-US" dirty="0">
                <a:solidFill>
                  <a:srgbClr val="33CCCC"/>
                </a:solidFill>
                <a:latin typeface="Arial" panose="020B0604020202020204" pitchFamily="34" charset="0"/>
                <a:cs typeface="Arial" panose="020B0604020202020204" pitchFamily="34" charset="0"/>
              </a:rPr>
              <a:t>Pays up to 24 credit hours per year of in-county tuition at a Michigan community college</a:t>
            </a:r>
          </a:p>
          <a:p>
            <a:pPr lvl="1">
              <a:buFont typeface="Wingdings" panose="05000000000000000000" pitchFamily="2" charset="2"/>
              <a:buChar char="Ø"/>
            </a:pPr>
            <a:r>
              <a:rPr lang="en-US" dirty="0">
                <a:solidFill>
                  <a:srgbClr val="33CCCC"/>
                </a:solidFill>
                <a:latin typeface="Arial" panose="020B0604020202020204" pitchFamily="34" charset="0"/>
                <a:cs typeface="Arial" panose="020B0604020202020204" pitchFamily="34" charset="0"/>
              </a:rPr>
              <a:t>Pays a total of $2000 at a 4-year university in Michigan (junior and senior years only)</a:t>
            </a:r>
          </a:p>
          <a:p>
            <a:pPr lvl="1">
              <a:buFont typeface="Wingdings" panose="05000000000000000000" pitchFamily="2" charset="2"/>
              <a:buChar char="Ø"/>
            </a:pPr>
            <a:r>
              <a:rPr lang="en-US" dirty="0">
                <a:solidFill>
                  <a:srgbClr val="33CCCC"/>
                </a:solidFill>
                <a:latin typeface="Arial" panose="020B0604020202020204" pitchFamily="34" charset="0"/>
                <a:cs typeface="Arial" panose="020B0604020202020204" pitchFamily="34" charset="0"/>
              </a:rPr>
              <a:t>Must file the FAFSA</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152400"/>
            <a:ext cx="2304288" cy="1645920"/>
          </a:xfrm>
          <a:prstGeom prst="rect">
            <a:avLst/>
          </a:prstGeom>
          <a:ln w="76200">
            <a:solidFill>
              <a:srgbClr val="FF6600"/>
            </a:solidFill>
          </a:ln>
        </p:spPr>
      </p:pic>
    </p:spTree>
    <p:extLst>
      <p:ext uri="{BB962C8B-B14F-4D97-AF65-F5344CB8AC3E}">
        <p14:creationId xmlns:p14="http://schemas.microsoft.com/office/powerpoint/2010/main" val="782460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22423"/>
            <a:ext cx="7857067" cy="685799"/>
          </a:xfrm>
        </p:spPr>
        <p:txBody>
          <a:bodyPr>
            <a:normAutofit/>
          </a:bodyPr>
          <a:lstStyle/>
          <a:p>
            <a:pPr algn="ctr"/>
            <a:r>
              <a:rPr lang="en-US" sz="3600" b="1" cap="all" dirty="0">
                <a:latin typeface="Adobe Heiti Std R" panose="020B0400000000000000" pitchFamily="34" charset="-128"/>
                <a:ea typeface="Adobe Heiti Std R" panose="020B0400000000000000" pitchFamily="34" charset="-128"/>
                <a:cs typeface="Arial" panose="020B0604020202020204" pitchFamily="34" charset="0"/>
              </a:rPr>
              <a:t>Financial aid Offer - Example</a:t>
            </a:r>
          </a:p>
        </p:txBody>
      </p:sp>
      <p:pic>
        <p:nvPicPr>
          <p:cNvPr id="38" name="Picture 37"/>
          <p:cNvPicPr>
            <a:picLocks noChangeAspect="1"/>
          </p:cNvPicPr>
          <p:nvPr/>
        </p:nvPicPr>
        <p:blipFill rotWithShape="1">
          <a:blip r:embed="rId2"/>
          <a:srcRect l="-49122" t="-69795" r="-49122" b="-28456"/>
          <a:stretch/>
        </p:blipFill>
        <p:spPr>
          <a:xfrm>
            <a:off x="-4038600" y="-152400"/>
            <a:ext cx="17221200" cy="7210425"/>
          </a:xfrm>
          <a:prstGeom prst="rect">
            <a:avLst/>
          </a:prstGeom>
        </p:spPr>
      </p:pic>
      <p:sp>
        <p:nvSpPr>
          <p:cNvPr id="39" name="Rectangle 38"/>
          <p:cNvSpPr/>
          <p:nvPr/>
        </p:nvSpPr>
        <p:spPr>
          <a:xfrm>
            <a:off x="1752600" y="3505200"/>
            <a:ext cx="1143000" cy="228600"/>
          </a:xfrm>
          <a:prstGeom prst="rect">
            <a:avLst/>
          </a:prstGeom>
          <a:solidFill>
            <a:srgbClr val="FF6600"/>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Gift Aid</a:t>
            </a:r>
          </a:p>
        </p:txBody>
      </p:sp>
      <p:sp>
        <p:nvSpPr>
          <p:cNvPr id="41" name="Rectangle 40"/>
          <p:cNvSpPr/>
          <p:nvPr/>
        </p:nvSpPr>
        <p:spPr>
          <a:xfrm>
            <a:off x="1752600" y="4419600"/>
            <a:ext cx="1143000" cy="228600"/>
          </a:xfrm>
          <a:prstGeom prst="rect">
            <a:avLst/>
          </a:prstGeom>
          <a:solidFill>
            <a:srgbClr val="FF6600"/>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Gift Aid</a:t>
            </a:r>
          </a:p>
        </p:txBody>
      </p:sp>
      <p:sp>
        <p:nvSpPr>
          <p:cNvPr id="42" name="Rectangle 41"/>
          <p:cNvSpPr/>
          <p:nvPr/>
        </p:nvSpPr>
        <p:spPr>
          <a:xfrm>
            <a:off x="1752600" y="4876800"/>
            <a:ext cx="1143000" cy="228600"/>
          </a:xfrm>
          <a:prstGeom prst="rect">
            <a:avLst/>
          </a:prstGeom>
          <a:solidFill>
            <a:srgbClr val="FF6600"/>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Gift Aid</a:t>
            </a:r>
          </a:p>
        </p:txBody>
      </p:sp>
      <p:sp>
        <p:nvSpPr>
          <p:cNvPr id="43" name="Rectangle 42"/>
          <p:cNvSpPr/>
          <p:nvPr/>
        </p:nvSpPr>
        <p:spPr>
          <a:xfrm>
            <a:off x="2209800" y="3750489"/>
            <a:ext cx="1676400" cy="228600"/>
          </a:xfrm>
          <a:prstGeom prst="rect">
            <a:avLst/>
          </a:prstGeom>
          <a:solidFill>
            <a:srgbClr val="33CCCC"/>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Self-Help Aid</a:t>
            </a:r>
          </a:p>
        </p:txBody>
      </p:sp>
      <p:sp>
        <p:nvSpPr>
          <p:cNvPr id="44" name="Rectangle 43"/>
          <p:cNvSpPr/>
          <p:nvPr/>
        </p:nvSpPr>
        <p:spPr>
          <a:xfrm>
            <a:off x="1447800" y="3996267"/>
            <a:ext cx="2438400" cy="228600"/>
          </a:xfrm>
          <a:prstGeom prst="rect">
            <a:avLst/>
          </a:prstGeom>
          <a:solidFill>
            <a:srgbClr val="33CCCC"/>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Self-Help Aid (Debt)</a:t>
            </a:r>
          </a:p>
        </p:txBody>
      </p:sp>
    </p:spTree>
    <p:extLst>
      <p:ext uri="{BB962C8B-B14F-4D97-AF65-F5344CB8AC3E}">
        <p14:creationId xmlns:p14="http://schemas.microsoft.com/office/powerpoint/2010/main" val="683941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4350" y="333023"/>
            <a:ext cx="8077200" cy="1447799"/>
          </a:xfrm>
        </p:spPr>
        <p:txBody>
          <a:bodyPr>
            <a:normAutofit/>
          </a:bodyPr>
          <a:lstStyle/>
          <a:p>
            <a:pPr algn="ctr" eaLnBrk="1" fontAlgn="auto" hangingPunct="1">
              <a:spcAft>
                <a:spcPts val="0"/>
              </a:spcAft>
              <a:defRPr/>
            </a:pPr>
            <a:r>
              <a:rPr lang="en-US" sz="3600" b="1" cap="all" dirty="0">
                <a:latin typeface="Adobe Heiti Std R" panose="020B0400000000000000" pitchFamily="34" charset="-128"/>
                <a:ea typeface="Adobe Heiti Std R" panose="020B0400000000000000" pitchFamily="34" charset="-128"/>
                <a:cs typeface="Arial" pitchFamily="34" charset="0"/>
              </a:rPr>
              <a:t>    Financial Aid Offer</a:t>
            </a:r>
          </a:p>
        </p:txBody>
      </p:sp>
      <p:sp>
        <p:nvSpPr>
          <p:cNvPr id="34819" name="Content Placeholder 7"/>
          <p:cNvSpPr>
            <a:spLocks noGrp="1"/>
          </p:cNvSpPr>
          <p:nvPr>
            <p:ph idx="1"/>
          </p:nvPr>
        </p:nvSpPr>
        <p:spPr>
          <a:xfrm>
            <a:off x="212834" y="1780822"/>
            <a:ext cx="8660232" cy="4247216"/>
          </a:xfrm>
        </p:spPr>
        <p:txBody>
          <a:bodyPr>
            <a:normAutofit/>
          </a:bodyPr>
          <a:lstStyle/>
          <a:p>
            <a:pPr eaLnBrk="1" hangingPunct="1"/>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Q: Can a student receive a total financial aid offer that is more than the cost of tuition/fees and room/board?</a:t>
            </a:r>
          </a:p>
          <a:p>
            <a:pPr lvl="1">
              <a:buFont typeface="Wingdings" panose="05000000000000000000" pitchFamily="2" charset="2"/>
              <a:buChar char="Ø"/>
            </a:pPr>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A: Yes - Some students will have educational expenses above and beyond tuition/fees and room/board that they might need money to cover.</a:t>
            </a:r>
          </a:p>
          <a:p>
            <a:pPr lvl="2" eaLnBrk="1" hangingPunct="1">
              <a:buFont typeface="Courier New" panose="02070309020205020404" pitchFamily="49" charset="0"/>
              <a:buChar char="o"/>
            </a:pPr>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Books &amp; Supplies </a:t>
            </a:r>
          </a:p>
          <a:p>
            <a:pPr lvl="2" eaLnBrk="1" hangingPunct="1">
              <a:buFont typeface="Courier New" panose="02070309020205020404" pitchFamily="49" charset="0"/>
              <a:buChar char="o"/>
            </a:pPr>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Transportation</a:t>
            </a:r>
          </a:p>
          <a:p>
            <a:pPr lvl="2" eaLnBrk="1" hangingPunct="1">
              <a:buFont typeface="Courier New" panose="02070309020205020404" pitchFamily="49" charset="0"/>
              <a:buChar char="o"/>
            </a:pPr>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Computer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4267200"/>
            <a:ext cx="3051927" cy="2286000"/>
          </a:xfrm>
          <a:prstGeom prst="rect">
            <a:avLst/>
          </a:prstGeom>
          <a:ln w="76200">
            <a:solidFill>
              <a:srgbClr val="FF6600"/>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5480"/>
            <a:ext cx="7704667" cy="1218519"/>
          </a:xfrm>
        </p:spPr>
        <p:txBody>
          <a:bodyPr>
            <a:normAutofit/>
          </a:bodyPr>
          <a:lstStyle/>
          <a:p>
            <a:pPr algn="l" eaLnBrk="1" fontAlgn="auto" hangingPunct="1">
              <a:spcAft>
                <a:spcPts val="0"/>
              </a:spcAft>
              <a:defRPr/>
            </a:pPr>
            <a:r>
              <a:rPr lang="en-US" sz="4400" b="1" cap="all" dirty="0">
                <a:latin typeface="Adobe Heiti Std R" panose="020B0400000000000000" pitchFamily="34" charset="-128"/>
                <a:ea typeface="Adobe Heiti Std R" panose="020B0400000000000000" pitchFamily="34" charset="-128"/>
                <a:cs typeface="Arial" pitchFamily="34" charset="0"/>
              </a:rPr>
              <a:t>Topics for Today</a:t>
            </a:r>
            <a:r>
              <a:rPr lang="en-US" sz="4400" b="1" cap="all" dirty="0">
                <a:latin typeface="Adobe Heiti Std R" panose="020B0400000000000000" pitchFamily="34" charset="-128"/>
                <a:ea typeface="Adobe Heiti Std R" panose="020B0400000000000000" pitchFamily="34" charset="-128"/>
              </a:rPr>
              <a:t>	</a:t>
            </a:r>
          </a:p>
        </p:txBody>
      </p:sp>
      <p:sp>
        <p:nvSpPr>
          <p:cNvPr id="9219" name="Content Placeholder 2"/>
          <p:cNvSpPr>
            <a:spLocks noGrp="1"/>
          </p:cNvSpPr>
          <p:nvPr>
            <p:ph idx="1"/>
          </p:nvPr>
        </p:nvSpPr>
        <p:spPr>
          <a:xfrm>
            <a:off x="982133" y="2286000"/>
            <a:ext cx="7704667" cy="3886200"/>
          </a:xfrm>
        </p:spPr>
        <p:txBody>
          <a:bodyPr>
            <a:noAutofit/>
          </a:bodyPr>
          <a:lstStyle/>
          <a:p>
            <a:pPr eaLnBrk="1" hangingPunct="1"/>
            <a:endParaRPr lang="en-US" sz="2000" dirty="0"/>
          </a:p>
          <a:p>
            <a:pPr eaLnBrk="1" hangingPunct="1"/>
            <a:r>
              <a:rPr lang="en-US" sz="2000" dirty="0">
                <a:solidFill>
                  <a:srgbClr val="33CCCC"/>
                </a:solidFill>
                <a:latin typeface="Adobe Heiti Std R" panose="020B0400000000000000" pitchFamily="34" charset="-128"/>
                <a:ea typeface="Adobe Heiti Std R" panose="020B0400000000000000" pitchFamily="34" charset="-128"/>
                <a:cs typeface="Arial" pitchFamily="34" charset="0"/>
              </a:rPr>
              <a:t>How much does college cost?</a:t>
            </a:r>
          </a:p>
          <a:p>
            <a:pPr eaLnBrk="1" hangingPunct="1">
              <a:buFont typeface="Wingdings" pitchFamily="2" charset="2"/>
              <a:buNone/>
            </a:pPr>
            <a:endParaRPr lang="en-US" sz="2000" dirty="0">
              <a:solidFill>
                <a:srgbClr val="33CCCC"/>
              </a:solidFill>
              <a:latin typeface="Adobe Heiti Std R" panose="020B0400000000000000" pitchFamily="34" charset="-128"/>
              <a:ea typeface="Adobe Heiti Std R" panose="020B0400000000000000" pitchFamily="34" charset="-128"/>
              <a:cs typeface="Arial" pitchFamily="34" charset="0"/>
            </a:endParaRPr>
          </a:p>
          <a:p>
            <a:pPr eaLnBrk="1" hangingPunct="1"/>
            <a:r>
              <a:rPr lang="en-US" sz="2000" dirty="0">
                <a:solidFill>
                  <a:srgbClr val="33CCCC"/>
                </a:solidFill>
                <a:latin typeface="Adobe Heiti Std R" panose="020B0400000000000000" pitchFamily="34" charset="-128"/>
                <a:ea typeface="Adobe Heiti Std R" panose="020B0400000000000000" pitchFamily="34" charset="-128"/>
                <a:cs typeface="Arial" pitchFamily="34" charset="0"/>
              </a:rPr>
              <a:t>Categories, types, and sources of financial aid</a:t>
            </a:r>
          </a:p>
          <a:p>
            <a:pPr eaLnBrk="1" hangingPunct="1"/>
            <a:endParaRPr lang="en-US" sz="2000" dirty="0">
              <a:solidFill>
                <a:srgbClr val="33CCCC"/>
              </a:solidFill>
              <a:latin typeface="Adobe Heiti Std R" panose="020B0400000000000000" pitchFamily="34" charset="-128"/>
              <a:ea typeface="Adobe Heiti Std R" panose="020B0400000000000000" pitchFamily="34" charset="-128"/>
              <a:cs typeface="Arial" pitchFamily="34" charset="0"/>
            </a:endParaRPr>
          </a:p>
          <a:p>
            <a:pPr eaLnBrk="1" hangingPunct="1"/>
            <a:r>
              <a:rPr lang="en-US" sz="2000" dirty="0">
                <a:solidFill>
                  <a:srgbClr val="33CCCC"/>
                </a:solidFill>
                <a:latin typeface="Adobe Heiti Std R" panose="020B0400000000000000" pitchFamily="34" charset="-128"/>
                <a:ea typeface="Adobe Heiti Std R" panose="020B0400000000000000" pitchFamily="34" charset="-128"/>
                <a:cs typeface="Arial" pitchFamily="34" charset="0"/>
              </a:rPr>
              <a:t>Getting the financial aid process started – file the FAFSA!</a:t>
            </a:r>
          </a:p>
          <a:p>
            <a:pPr eaLnBrk="1" hangingPunct="1">
              <a:buFont typeface="Wingdings" pitchFamily="2" charset="2"/>
              <a:buNone/>
            </a:pPr>
            <a:endParaRPr lang="en-US" sz="2000" dirty="0">
              <a:latin typeface="Arial" pitchFamily="34" charset="0"/>
              <a:cs typeface="Arial" pitchFamily="34" charset="0"/>
            </a:endParaRPr>
          </a:p>
          <a:p>
            <a:pPr eaLnBrk="1" hangingPunct="1">
              <a:buFont typeface="Wingdings" pitchFamily="2" charset="2"/>
              <a:buNone/>
            </a:pPr>
            <a:endParaRPr lang="en-US" sz="2000" dirty="0"/>
          </a:p>
          <a:p>
            <a:pPr eaLnBrk="1" hangingPunct="1">
              <a:buFont typeface="Wingdings" pitchFamily="2" charset="2"/>
              <a:buNone/>
            </a:pP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329033"/>
            <a:ext cx="2449284" cy="2438400"/>
          </a:xfrm>
          <a:prstGeom prst="rect">
            <a:avLst/>
          </a:prstGeom>
          <a:ln w="76200">
            <a:solidFill>
              <a:srgbClr val="FF6600"/>
            </a:solid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57200"/>
            <a:ext cx="7978422" cy="914400"/>
          </a:xfrm>
        </p:spPr>
        <p:txBody>
          <a:bodyPr>
            <a:normAutofit/>
          </a:bodyPr>
          <a:lstStyle/>
          <a:p>
            <a:pPr algn="ctr" eaLnBrk="1" fontAlgn="auto" hangingPunct="1">
              <a:spcAft>
                <a:spcPts val="0"/>
              </a:spcAft>
              <a:defRPr/>
            </a:pPr>
            <a:r>
              <a:rPr lang="en-US" sz="4400" b="1" cap="all" dirty="0">
                <a:latin typeface="Adobe Heiti Std R" panose="020B0400000000000000" pitchFamily="34" charset="-128"/>
                <a:ea typeface="Adobe Heiti Std R" panose="020B0400000000000000" pitchFamily="34" charset="-128"/>
                <a:cs typeface="Arial" pitchFamily="34" charset="0"/>
              </a:rPr>
              <a:t>Filing the FAFSA</a:t>
            </a:r>
          </a:p>
        </p:txBody>
      </p:sp>
      <p:sp>
        <p:nvSpPr>
          <p:cNvPr id="36867" name="Content Placeholder 2"/>
          <p:cNvSpPr>
            <a:spLocks noGrp="1"/>
          </p:cNvSpPr>
          <p:nvPr>
            <p:ph idx="1"/>
          </p:nvPr>
        </p:nvSpPr>
        <p:spPr>
          <a:xfrm>
            <a:off x="228600" y="1905000"/>
            <a:ext cx="8610600" cy="3713816"/>
          </a:xfrm>
        </p:spPr>
        <p:txBody>
          <a:bodyPr>
            <a:normAutofit/>
          </a:bodyPr>
          <a:lstStyle/>
          <a:p>
            <a:pPr eaLnBrk="1" hangingPunct="1"/>
            <a:endParaRPr lang="en-US" dirty="0">
              <a:solidFill>
                <a:schemeClr val="tx1"/>
              </a:solidFill>
            </a:endParaRPr>
          </a:p>
          <a:p>
            <a:pPr eaLnBrk="1" hangingPunct="1"/>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The student will file the </a:t>
            </a:r>
            <a:r>
              <a:rPr lang="en-US" b="1" dirty="0">
                <a:solidFill>
                  <a:srgbClr val="33CCCC"/>
                </a:solidFill>
                <a:latin typeface="Adobe Heiti Std R" panose="020B0400000000000000" pitchFamily="34" charset="-128"/>
                <a:ea typeface="Adobe Heiti Std R" panose="020B0400000000000000" pitchFamily="34" charset="-128"/>
                <a:cs typeface="Arial" pitchFamily="34" charset="0"/>
              </a:rPr>
              <a:t>2021-2022 FAFSA</a:t>
            </a:r>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 to apply for federal financial aid for the </a:t>
            </a:r>
            <a:r>
              <a:rPr lang="en-US" b="1" dirty="0">
                <a:solidFill>
                  <a:srgbClr val="33CCCC"/>
                </a:solidFill>
                <a:latin typeface="Adobe Heiti Std R" panose="020B0400000000000000" pitchFamily="34" charset="-128"/>
                <a:ea typeface="Adobe Heiti Std R" panose="020B0400000000000000" pitchFamily="34" charset="-128"/>
                <a:cs typeface="Arial" pitchFamily="34" charset="0"/>
              </a:rPr>
              <a:t>Fall 2021 </a:t>
            </a:r>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semester.</a:t>
            </a:r>
          </a:p>
          <a:p>
            <a:pPr eaLnBrk="1" hangingPunct="1">
              <a:buFont typeface="Wingdings" pitchFamily="2" charset="2"/>
              <a:buNone/>
            </a:pPr>
            <a:endParaRPr lang="en-US" dirty="0">
              <a:solidFill>
                <a:srgbClr val="33CCCC"/>
              </a:solidFill>
              <a:latin typeface="Adobe Heiti Std R" panose="020B0400000000000000" pitchFamily="34" charset="-128"/>
              <a:ea typeface="Adobe Heiti Std R" panose="020B0400000000000000" pitchFamily="34" charset="-128"/>
              <a:cs typeface="Arial" pitchFamily="34" charset="0"/>
            </a:endParaRPr>
          </a:p>
          <a:p>
            <a:pPr eaLnBrk="1" hangingPunct="1"/>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Students may file the FAFSA as early as </a:t>
            </a:r>
            <a:r>
              <a:rPr lang="en-US" b="1" dirty="0">
                <a:solidFill>
                  <a:srgbClr val="33CCCC"/>
                </a:solidFill>
                <a:latin typeface="Adobe Heiti Std R" panose="020B0400000000000000" pitchFamily="34" charset="-128"/>
                <a:ea typeface="Adobe Heiti Std R" panose="020B0400000000000000" pitchFamily="34" charset="-128"/>
                <a:cs typeface="Arial" pitchFamily="34" charset="0"/>
              </a:rPr>
              <a:t>October 1</a:t>
            </a:r>
            <a:r>
              <a:rPr lang="en-US" b="1" baseline="30000" dirty="0">
                <a:solidFill>
                  <a:srgbClr val="33CCCC"/>
                </a:solidFill>
                <a:latin typeface="Adobe Heiti Std R" panose="020B0400000000000000" pitchFamily="34" charset="-128"/>
                <a:ea typeface="Adobe Heiti Std R" panose="020B0400000000000000" pitchFamily="34" charset="-128"/>
                <a:cs typeface="Arial" pitchFamily="34" charset="0"/>
              </a:rPr>
              <a:t>st</a:t>
            </a:r>
            <a:r>
              <a:rPr lang="en-US" b="1" dirty="0">
                <a:solidFill>
                  <a:srgbClr val="33CCCC"/>
                </a:solidFill>
                <a:latin typeface="Adobe Heiti Std R" panose="020B0400000000000000" pitchFamily="34" charset="-128"/>
                <a:ea typeface="Adobe Heiti Std R" panose="020B0400000000000000" pitchFamily="34" charset="-128"/>
                <a:cs typeface="Arial" pitchFamily="34" charset="0"/>
              </a:rPr>
              <a:t> 2020</a:t>
            </a:r>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a:t>
            </a:r>
          </a:p>
          <a:p>
            <a:pPr eaLnBrk="1" hangingPunct="1">
              <a:buFont typeface="Wingdings" pitchFamily="2" charset="2"/>
              <a:buNone/>
            </a:pPr>
            <a:endParaRPr lang="en-US" dirty="0">
              <a:solidFill>
                <a:srgbClr val="33CCCC"/>
              </a:solidFill>
              <a:latin typeface="Adobe Heiti Std R" panose="020B0400000000000000" pitchFamily="34" charset="-128"/>
              <a:ea typeface="Adobe Heiti Std R" panose="020B0400000000000000" pitchFamily="34" charset="-128"/>
              <a:cs typeface="Arial" pitchFamily="34" charset="0"/>
            </a:endParaRPr>
          </a:p>
          <a:p>
            <a:pPr eaLnBrk="1" hangingPunct="1"/>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Complete the FAFSA online at </a:t>
            </a:r>
            <a:r>
              <a:rPr lang="en-US" b="1" dirty="0">
                <a:solidFill>
                  <a:srgbClr val="33CCCC"/>
                </a:solidFill>
                <a:latin typeface="Adobe Heiti Std R" panose="020B0400000000000000" pitchFamily="34" charset="-128"/>
                <a:ea typeface="Adobe Heiti Std R" panose="020B0400000000000000" pitchFamily="34" charset="-128"/>
                <a:cs typeface="Arial" pitchFamily="34" charset="0"/>
                <a:hlinkClick r:id="rId2"/>
              </a:rPr>
              <a:t>www.FAFSA.gov</a:t>
            </a:r>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a:t>
            </a:r>
          </a:p>
          <a:p>
            <a:pPr eaLnBrk="1" hangingPunct="1"/>
            <a:endParaRPr lang="en-US" dirty="0">
              <a:solidFill>
                <a:srgbClr val="33CCCC"/>
              </a:solidFill>
              <a:latin typeface="Adobe Heiti Std R" panose="020B0400000000000000" pitchFamily="34" charset="-128"/>
              <a:ea typeface="Adobe Heiti Std R" panose="020B0400000000000000" pitchFamily="34" charset="-128"/>
              <a:cs typeface="Arial" pitchFamily="34" charset="0"/>
            </a:endParaRPr>
          </a:p>
          <a:p>
            <a:pPr eaLnBrk="1" hangingPunct="1"/>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Students must file the FAFSA every year!</a:t>
            </a:r>
          </a:p>
          <a:p>
            <a:pPr eaLnBrk="1" hangingPunct="1">
              <a:buFont typeface="Wingdings" pitchFamily="2" charset="2"/>
              <a:buNone/>
            </a:pPr>
            <a:endParaRPr lang="en-US" dirty="0"/>
          </a:p>
        </p:txBody>
      </p:sp>
      <p:pic>
        <p:nvPicPr>
          <p:cNvPr id="4" name="Picture 3"/>
          <p:cNvPicPr>
            <a:picLocks noChangeAspect="1"/>
          </p:cNvPicPr>
          <p:nvPr/>
        </p:nvPicPr>
        <p:blipFill>
          <a:blip r:embed="rId3"/>
          <a:stretch>
            <a:fillRect/>
          </a:stretch>
        </p:blipFill>
        <p:spPr>
          <a:xfrm>
            <a:off x="4876800" y="4572000"/>
            <a:ext cx="4114800" cy="1895135"/>
          </a:xfrm>
          <a:prstGeom prst="rect">
            <a:avLst/>
          </a:prstGeom>
          <a:ln w="76200">
            <a:solidFill>
              <a:srgbClr val="FF6600"/>
            </a:solid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49" y="322917"/>
            <a:ext cx="8426450" cy="1162773"/>
          </a:xfrm>
        </p:spPr>
        <p:txBody>
          <a:bodyPr>
            <a:normAutofit/>
          </a:bodyPr>
          <a:lstStyle/>
          <a:p>
            <a:pPr algn="ctr" eaLnBrk="1" fontAlgn="auto" hangingPunct="1">
              <a:spcAft>
                <a:spcPts val="0"/>
              </a:spcAft>
              <a:defRPr/>
            </a:pPr>
            <a:r>
              <a:rPr lang="en-US" sz="3400" b="1" cap="all" dirty="0">
                <a:latin typeface="Adobe Heiti Std R" panose="020B0400000000000000" pitchFamily="34" charset="-128"/>
                <a:ea typeface="Adobe Heiti Std R" panose="020B0400000000000000" pitchFamily="34" charset="-128"/>
                <a:cs typeface="Arial" pitchFamily="34" charset="0"/>
              </a:rPr>
              <a:t>FILING the FAFSA – Apply for a Federal Student Aid (FSA) User ID</a:t>
            </a:r>
          </a:p>
        </p:txBody>
      </p:sp>
      <p:sp>
        <p:nvSpPr>
          <p:cNvPr id="40963" name="Content Placeholder 2"/>
          <p:cNvSpPr>
            <a:spLocks noGrp="1"/>
          </p:cNvSpPr>
          <p:nvPr>
            <p:ph sz="half" idx="1"/>
          </p:nvPr>
        </p:nvSpPr>
        <p:spPr>
          <a:xfrm>
            <a:off x="357570" y="2169854"/>
            <a:ext cx="3739896" cy="3586161"/>
          </a:xfrm>
        </p:spPr>
        <p:txBody>
          <a:bodyPr>
            <a:normAutofit/>
          </a:bodyPr>
          <a:lstStyle/>
          <a:p>
            <a:pPr eaLnBrk="1" hangingPunct="1"/>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The student and the parent will each apply for a FSA User ID.</a:t>
            </a:r>
          </a:p>
          <a:p>
            <a:pPr eaLnBrk="1" hangingPunct="1"/>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The FSA User ID will be used each year to electronically sign the FAFSA.</a:t>
            </a:r>
          </a:p>
          <a:p>
            <a:pPr eaLnBrk="1" hangingPunct="1"/>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The FSA User ID allows the student to access his / her FAFSA and import tax information from the IRS for the income section of the FAFSA.</a:t>
            </a:r>
          </a:p>
        </p:txBody>
      </p:sp>
      <p:sp>
        <p:nvSpPr>
          <p:cNvPr id="8" name="TextBox 7"/>
          <p:cNvSpPr txBox="1"/>
          <p:nvPr/>
        </p:nvSpPr>
        <p:spPr>
          <a:xfrm>
            <a:off x="282574" y="6019800"/>
            <a:ext cx="8686800" cy="646331"/>
          </a:xfrm>
          <a:prstGeom prst="rect">
            <a:avLst/>
          </a:prstGeom>
          <a:noFill/>
        </p:spPr>
        <p:txBody>
          <a:bodyPr wrap="square" rtlCol="0">
            <a:spAutoFit/>
          </a:bodyPr>
          <a:lstStyle/>
          <a:p>
            <a:r>
              <a:rPr lang="en-US" i="1" dirty="0">
                <a:solidFill>
                  <a:srgbClr val="FF6600"/>
                </a:solidFill>
                <a:latin typeface="Adobe Heiti Std R" panose="020B0400000000000000" pitchFamily="34" charset="-128"/>
                <a:ea typeface="Adobe Heiti Std R" panose="020B0400000000000000" pitchFamily="34" charset="-128"/>
                <a:cs typeface="Arial" panose="020B0604020202020204" pitchFamily="34" charset="0"/>
              </a:rPr>
              <a:t>*</a:t>
            </a:r>
            <a:r>
              <a:rPr lang="en-US" b="1" i="1" dirty="0">
                <a:solidFill>
                  <a:srgbClr val="FF6600"/>
                </a:solidFill>
                <a:latin typeface="Adobe Heiti Std R" panose="020B0400000000000000" pitchFamily="34" charset="-128"/>
                <a:ea typeface="Adobe Heiti Std R" panose="020B0400000000000000" pitchFamily="34" charset="-128"/>
                <a:cs typeface="Arial" panose="020B0604020202020204" pitchFamily="34" charset="0"/>
              </a:rPr>
              <a:t>Please note: </a:t>
            </a:r>
            <a:r>
              <a:rPr lang="en-US" i="1" dirty="0">
                <a:solidFill>
                  <a:srgbClr val="FF6600"/>
                </a:solidFill>
                <a:latin typeface="Adobe Heiti Std R" panose="020B0400000000000000" pitchFamily="34" charset="-128"/>
                <a:ea typeface="Adobe Heiti Std R" panose="020B0400000000000000" pitchFamily="34" charset="-128"/>
                <a:cs typeface="Arial" panose="020B0604020202020204" pitchFamily="34" charset="0"/>
              </a:rPr>
              <a:t>the student and parent should not use the same email when applying for a FSA User ID </a:t>
            </a:r>
          </a:p>
        </p:txBody>
      </p:sp>
      <p:pic>
        <p:nvPicPr>
          <p:cNvPr id="3" name="Picture 2"/>
          <p:cNvPicPr>
            <a:picLocks noChangeAspect="1"/>
          </p:cNvPicPr>
          <p:nvPr/>
        </p:nvPicPr>
        <p:blipFill>
          <a:blip r:embed="rId2"/>
          <a:stretch>
            <a:fillRect/>
          </a:stretch>
        </p:blipFill>
        <p:spPr>
          <a:xfrm>
            <a:off x="4215889" y="2381517"/>
            <a:ext cx="4635779" cy="3162834"/>
          </a:xfrm>
          <a:prstGeom prst="rect">
            <a:avLst/>
          </a:prstGeom>
          <a:ln w="76200">
            <a:solidFill>
              <a:srgbClr val="FF6600"/>
            </a:solid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6" y="155171"/>
            <a:ext cx="8991600" cy="1066799"/>
          </a:xfrm>
        </p:spPr>
        <p:txBody>
          <a:bodyPr/>
          <a:lstStyle/>
          <a:p>
            <a:pPr algn="ctr" eaLnBrk="1" fontAlgn="auto" hangingPunct="1">
              <a:spcAft>
                <a:spcPts val="0"/>
              </a:spcAft>
              <a:defRPr/>
            </a:pPr>
            <a:r>
              <a:rPr lang="en-US" sz="3200" b="1" cap="all" dirty="0">
                <a:latin typeface="Adobe Heiti Std R" panose="020B0400000000000000" pitchFamily="34" charset="-128"/>
                <a:ea typeface="Adobe Heiti Std R" panose="020B0400000000000000" pitchFamily="34" charset="-128"/>
                <a:cs typeface="Arial" pitchFamily="34" charset="0"/>
              </a:rPr>
              <a:t>Filing the FAFSA - Things to note</a:t>
            </a:r>
          </a:p>
        </p:txBody>
      </p:sp>
      <p:sp>
        <p:nvSpPr>
          <p:cNvPr id="38915" name="Content Placeholder 2"/>
          <p:cNvSpPr>
            <a:spLocks noGrp="1"/>
          </p:cNvSpPr>
          <p:nvPr>
            <p:ph sz="half" idx="1"/>
          </p:nvPr>
        </p:nvSpPr>
        <p:spPr>
          <a:xfrm>
            <a:off x="402021" y="2209800"/>
            <a:ext cx="8763000" cy="4303948"/>
          </a:xfrm>
        </p:spPr>
        <p:txBody>
          <a:bodyPr>
            <a:normAutofit/>
          </a:bodyPr>
          <a:lstStyle/>
          <a:p>
            <a:pPr eaLnBrk="1" hangingPunct="1"/>
            <a:r>
              <a:rPr lang="en-US" sz="2000" dirty="0">
                <a:solidFill>
                  <a:srgbClr val="33CCCC"/>
                </a:solidFill>
                <a:latin typeface="Adobe Heiti Std R" panose="020B0400000000000000" pitchFamily="34" charset="-128"/>
                <a:ea typeface="Adobe Heiti Std R" panose="020B0400000000000000" pitchFamily="34" charset="-128"/>
                <a:cs typeface="Arial" pitchFamily="34" charset="0"/>
              </a:rPr>
              <a:t>Complete the FAFSA early!</a:t>
            </a:r>
          </a:p>
          <a:p>
            <a:pPr lvl="1">
              <a:buFont typeface="Wingdings" panose="05000000000000000000" pitchFamily="2" charset="2"/>
              <a:buChar char="Ø"/>
            </a:pPr>
            <a:r>
              <a:rPr lang="en-US" sz="1800" dirty="0">
                <a:solidFill>
                  <a:srgbClr val="33CCCC"/>
                </a:solidFill>
                <a:latin typeface="Adobe Heiti Std R" panose="020B0400000000000000" pitchFamily="34" charset="-128"/>
                <a:ea typeface="Adobe Heiti Std R" panose="020B0400000000000000" pitchFamily="34" charset="-128"/>
                <a:cs typeface="Arial" pitchFamily="34" charset="0"/>
              </a:rPr>
              <a:t>Schools have different </a:t>
            </a:r>
            <a:r>
              <a:rPr lang="en-US" sz="1800" i="1" u="sng" dirty="0">
                <a:solidFill>
                  <a:srgbClr val="33CCCC"/>
                </a:solidFill>
                <a:latin typeface="Adobe Heiti Std R" panose="020B0400000000000000" pitchFamily="34" charset="-128"/>
                <a:ea typeface="Adobe Heiti Std R" panose="020B0400000000000000" pitchFamily="34" charset="-128"/>
                <a:cs typeface="Arial" pitchFamily="34" charset="0"/>
              </a:rPr>
              <a:t>priority</a:t>
            </a:r>
            <a:r>
              <a:rPr lang="en-US" sz="1800" dirty="0">
                <a:solidFill>
                  <a:srgbClr val="33CCCC"/>
                </a:solidFill>
                <a:latin typeface="Adobe Heiti Std R" panose="020B0400000000000000" pitchFamily="34" charset="-128"/>
                <a:ea typeface="Adobe Heiti Std R" panose="020B0400000000000000" pitchFamily="34" charset="-128"/>
                <a:cs typeface="Arial" pitchFamily="34" charset="0"/>
              </a:rPr>
              <a:t> filing deadlines for the FAFSA.</a:t>
            </a:r>
          </a:p>
          <a:p>
            <a:pPr lvl="1">
              <a:buFont typeface="Wingdings" panose="05000000000000000000" pitchFamily="2" charset="2"/>
              <a:buChar char="Ø"/>
            </a:pPr>
            <a:r>
              <a:rPr lang="en-US" sz="2000" dirty="0">
                <a:solidFill>
                  <a:srgbClr val="33CCCC"/>
                </a:solidFill>
                <a:latin typeface="Adobe Heiti Std R" panose="020B0400000000000000" pitchFamily="34" charset="-128"/>
                <a:ea typeface="Adobe Heiti Std R" panose="020B0400000000000000" pitchFamily="34" charset="-128"/>
                <a:cs typeface="Arial" pitchFamily="34" charset="0"/>
              </a:rPr>
              <a:t>Institutional financial aid is </a:t>
            </a:r>
            <a:r>
              <a:rPr lang="en-US" sz="2000" i="1" u="sng" dirty="0">
                <a:solidFill>
                  <a:srgbClr val="33CCCC"/>
                </a:solidFill>
                <a:latin typeface="Adobe Heiti Std R" panose="020B0400000000000000" pitchFamily="34" charset="-128"/>
                <a:ea typeface="Adobe Heiti Std R" panose="020B0400000000000000" pitchFamily="34" charset="-128"/>
                <a:cs typeface="Arial" pitchFamily="34" charset="0"/>
              </a:rPr>
              <a:t>limited</a:t>
            </a:r>
            <a:r>
              <a:rPr lang="en-US" sz="2000" dirty="0">
                <a:solidFill>
                  <a:srgbClr val="33CCCC"/>
                </a:solidFill>
                <a:latin typeface="Adobe Heiti Std R" panose="020B0400000000000000" pitchFamily="34" charset="-128"/>
                <a:ea typeface="Adobe Heiti Std R" panose="020B0400000000000000" pitchFamily="34" charset="-128"/>
                <a:cs typeface="Arial" pitchFamily="34" charset="0"/>
              </a:rPr>
              <a:t>.</a:t>
            </a:r>
          </a:p>
          <a:p>
            <a:pPr lvl="2">
              <a:buFont typeface="Courier New" panose="02070309020205020404" pitchFamily="49" charset="0"/>
              <a:buChar char="o"/>
            </a:pPr>
            <a:r>
              <a:rPr lang="en-US" sz="1600" dirty="0">
                <a:solidFill>
                  <a:srgbClr val="33CCCC"/>
                </a:solidFill>
                <a:latin typeface="Adobe Heiti Std R" panose="020B0400000000000000" pitchFamily="34" charset="-128"/>
                <a:ea typeface="Adobe Heiti Std R" panose="020B0400000000000000" pitchFamily="34" charset="-128"/>
                <a:cs typeface="Arial" pitchFamily="34" charset="0"/>
              </a:rPr>
              <a:t>Students who file the FAFSA </a:t>
            </a:r>
            <a:r>
              <a:rPr lang="en-US" sz="1600" i="1" u="sng" dirty="0">
                <a:solidFill>
                  <a:srgbClr val="33CCCC"/>
                </a:solidFill>
                <a:latin typeface="Adobe Heiti Std R" panose="020B0400000000000000" pitchFamily="34" charset="-128"/>
                <a:ea typeface="Adobe Heiti Std R" panose="020B0400000000000000" pitchFamily="34" charset="-128"/>
                <a:cs typeface="Arial" pitchFamily="34" charset="0"/>
              </a:rPr>
              <a:t>early</a:t>
            </a:r>
            <a:r>
              <a:rPr lang="en-US" sz="1600" dirty="0">
                <a:solidFill>
                  <a:srgbClr val="33CCCC"/>
                </a:solidFill>
                <a:latin typeface="Adobe Heiti Std R" panose="020B0400000000000000" pitchFamily="34" charset="-128"/>
                <a:ea typeface="Adobe Heiti Std R" panose="020B0400000000000000" pitchFamily="34" charset="-128"/>
                <a:cs typeface="Arial" pitchFamily="34" charset="0"/>
              </a:rPr>
              <a:t> have a better chance of qualifying for institutional grants and scholarships.</a:t>
            </a:r>
          </a:p>
          <a:p>
            <a:pPr>
              <a:spcAft>
                <a:spcPts val="0"/>
              </a:spcAft>
              <a:defRPr/>
            </a:pPr>
            <a:r>
              <a:rPr lang="en-US" sz="2000" dirty="0">
                <a:solidFill>
                  <a:srgbClr val="33CCCC"/>
                </a:solidFill>
                <a:latin typeface="Adobe Heiti Std R" panose="020B0400000000000000" pitchFamily="34" charset="-128"/>
                <a:ea typeface="Adobe Heiti Std R" panose="020B0400000000000000" pitchFamily="34" charset="-128"/>
                <a:cs typeface="Arial" pitchFamily="34" charset="0"/>
              </a:rPr>
              <a:t>Information students and parents will need to complete the 2021-2022 FAFSA:</a:t>
            </a:r>
          </a:p>
          <a:p>
            <a:pPr lvl="1">
              <a:spcAft>
                <a:spcPts val="0"/>
              </a:spcAft>
              <a:buFont typeface="Wingdings" panose="05000000000000000000" pitchFamily="2" charset="2"/>
              <a:buChar char="Ø"/>
              <a:defRPr/>
            </a:pPr>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Student's </a:t>
            </a:r>
            <a:r>
              <a:rPr lang="en-US" b="1" dirty="0">
                <a:solidFill>
                  <a:srgbClr val="33CCCC"/>
                </a:solidFill>
                <a:latin typeface="Adobe Heiti Std R" panose="020B0400000000000000" pitchFamily="34" charset="-128"/>
                <a:ea typeface="Adobe Heiti Std R" panose="020B0400000000000000" pitchFamily="34" charset="-128"/>
                <a:cs typeface="Arial" pitchFamily="34" charset="0"/>
              </a:rPr>
              <a:t>2019</a:t>
            </a:r>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 income information (from W2s and federal tax return)</a:t>
            </a:r>
          </a:p>
          <a:p>
            <a:pPr lvl="1">
              <a:spcAft>
                <a:spcPts val="0"/>
              </a:spcAft>
              <a:buFont typeface="Wingdings" panose="05000000000000000000" pitchFamily="2" charset="2"/>
              <a:buChar char="Ø"/>
              <a:defRPr/>
            </a:pPr>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Parent(s)' </a:t>
            </a:r>
            <a:r>
              <a:rPr lang="en-US" b="1" dirty="0">
                <a:solidFill>
                  <a:srgbClr val="33CCCC"/>
                </a:solidFill>
                <a:latin typeface="Adobe Heiti Std R" panose="020B0400000000000000" pitchFamily="34" charset="-128"/>
                <a:ea typeface="Adobe Heiti Std R" panose="020B0400000000000000" pitchFamily="34" charset="-128"/>
                <a:cs typeface="Arial" pitchFamily="34" charset="0"/>
              </a:rPr>
              <a:t>2019</a:t>
            </a:r>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 income information (from W2s and federal tax return)</a:t>
            </a:r>
          </a:p>
          <a:p>
            <a:pPr lvl="2">
              <a:spcAft>
                <a:spcPts val="0"/>
              </a:spcAft>
              <a:buFont typeface="Courier New" panose="02070309020205020404" pitchFamily="49" charset="0"/>
              <a:buChar char="o"/>
              <a:defRPr/>
            </a:pPr>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This is prior-prior year income.</a:t>
            </a:r>
          </a:p>
          <a:p>
            <a:pPr marL="914400" lvl="2" indent="0">
              <a:buNone/>
            </a:pPr>
            <a:endParaRPr lang="en-US" sz="1600" dirty="0">
              <a:solidFill>
                <a:schemeClr val="tx1"/>
              </a:solidFill>
              <a:latin typeface="Arial" pitchFamily="34" charset="0"/>
              <a:cs typeface="Arial"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1295400"/>
            <a:ext cx="1228578" cy="1330960"/>
          </a:xfrm>
          <a:prstGeom prst="rect">
            <a:avLst/>
          </a:prstGeom>
          <a:ln w="76200">
            <a:solidFill>
              <a:srgbClr val="FF6600"/>
            </a:solid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02" y="533400"/>
            <a:ext cx="9027795" cy="724202"/>
          </a:xfrm>
        </p:spPr>
        <p:txBody>
          <a:bodyPr>
            <a:noAutofit/>
          </a:bodyPr>
          <a:lstStyle/>
          <a:p>
            <a:pPr algn="ctr"/>
            <a:r>
              <a:rPr lang="en-US" sz="3200" b="1" cap="all" dirty="0">
                <a:latin typeface="Adobe Heiti Std R" panose="020B0400000000000000" pitchFamily="34" charset="-128"/>
                <a:ea typeface="Adobe Heiti Std R" panose="020B0400000000000000" pitchFamily="34" charset="-128"/>
                <a:cs typeface="Arial" panose="020B0604020202020204" pitchFamily="34" charset="0"/>
              </a:rPr>
              <a:t>Filing the FAFSA- parent information</a:t>
            </a:r>
          </a:p>
        </p:txBody>
      </p:sp>
      <p:sp>
        <p:nvSpPr>
          <p:cNvPr id="6" name="Content Placeholder 5"/>
          <p:cNvSpPr>
            <a:spLocks noGrp="1"/>
          </p:cNvSpPr>
          <p:nvPr>
            <p:ph idx="1"/>
          </p:nvPr>
        </p:nvSpPr>
        <p:spPr>
          <a:xfrm>
            <a:off x="0" y="838200"/>
            <a:ext cx="8893493" cy="5791200"/>
          </a:xfrm>
        </p:spPr>
        <p:txBody>
          <a:bodyPr>
            <a:normAutofit/>
          </a:bodyPr>
          <a:lstStyle/>
          <a:p>
            <a:endParaRPr lang="en-US" sz="1400" dirty="0">
              <a:solidFill>
                <a:schemeClr val="tx1"/>
              </a:solidFill>
              <a:latin typeface="Arial" panose="020B0604020202020204" pitchFamily="34" charset="0"/>
              <a:cs typeface="Arial" panose="020B0604020202020204" pitchFamily="34" charset="0"/>
            </a:endParaRPr>
          </a:p>
          <a:p>
            <a:r>
              <a:rPr lang="en-US" sz="1400" dirty="0">
                <a:solidFill>
                  <a:srgbClr val="33CCCC"/>
                </a:solidFill>
                <a:latin typeface="Adobe Heiti Std R" panose="020B0400000000000000" pitchFamily="34" charset="-128"/>
                <a:ea typeface="Adobe Heiti Std R" panose="020B0400000000000000" pitchFamily="34" charset="-128"/>
                <a:cs typeface="Arial" panose="020B0604020202020204" pitchFamily="34" charset="0"/>
              </a:rPr>
              <a:t>Dependent students are required to report parent information on the FAFSA. For reporting purposes, “parent” means your legal (biological or adoptive) parent or stepparent, or a person that the state has determined to be your legal parent.  </a:t>
            </a:r>
          </a:p>
          <a:p>
            <a:pPr lvl="1" fontAlgn="base">
              <a:buFont typeface="Wingdings" panose="05000000000000000000" pitchFamily="2" charset="2"/>
              <a:buChar char="Ø"/>
            </a:pPr>
            <a:r>
              <a:rPr lang="en-US" sz="1400" dirty="0">
                <a:solidFill>
                  <a:srgbClr val="33CCCC"/>
                </a:solidFill>
                <a:latin typeface="Adobe Heiti Std R" panose="020B0400000000000000" pitchFamily="34" charset="-128"/>
                <a:ea typeface="Adobe Heiti Std R" panose="020B0400000000000000" pitchFamily="34" charset="-128"/>
                <a:cs typeface="Arial" panose="020B0604020202020204" pitchFamily="34" charset="0"/>
              </a:rPr>
              <a:t>If your parents are married to each other, then report information for both parents on the FAFSA </a:t>
            </a:r>
          </a:p>
          <a:p>
            <a:pPr lvl="1" fontAlgn="base">
              <a:buFont typeface="Wingdings" panose="05000000000000000000" pitchFamily="2" charset="2"/>
              <a:buChar char="Ø"/>
            </a:pPr>
            <a:r>
              <a:rPr lang="en-US" sz="1400" dirty="0">
                <a:solidFill>
                  <a:srgbClr val="33CCCC"/>
                </a:solidFill>
                <a:latin typeface="Adobe Heiti Std R" panose="020B0400000000000000" pitchFamily="34" charset="-128"/>
                <a:ea typeface="Adobe Heiti Std R" panose="020B0400000000000000" pitchFamily="34" charset="-128"/>
                <a:cs typeface="Arial" panose="020B0604020202020204" pitchFamily="34" charset="0"/>
              </a:rPr>
              <a:t>If you parents live together, then report information for both parents on the FAFSA, even if they were never married, are divorced, or are separated. </a:t>
            </a:r>
          </a:p>
          <a:p>
            <a:pPr lvl="1" fontAlgn="base">
              <a:buFont typeface="Wingdings" panose="05000000000000000000" pitchFamily="2" charset="2"/>
              <a:buChar char="Ø"/>
            </a:pPr>
            <a:r>
              <a:rPr lang="en-US" sz="1400" dirty="0">
                <a:solidFill>
                  <a:srgbClr val="33CCCC"/>
                </a:solidFill>
                <a:latin typeface="Adobe Heiti Std R" panose="020B0400000000000000" pitchFamily="34" charset="-128"/>
                <a:ea typeface="Adobe Heiti Std R" panose="020B0400000000000000" pitchFamily="34" charset="-128"/>
                <a:cs typeface="Arial" panose="020B0604020202020204" pitchFamily="34" charset="0"/>
              </a:rPr>
              <a:t>If your parents are not married and do not live together, you will use which ever parent you lived with more than the other over the past 12 months. Also, if this parent remarried, you will need to report information for your stepparent on the FAFSA. </a:t>
            </a:r>
          </a:p>
          <a:p>
            <a:pPr lvl="1" fontAlgn="base">
              <a:buFont typeface="Wingdings" panose="05000000000000000000" pitchFamily="2" charset="2"/>
              <a:buChar char="Ø"/>
            </a:pPr>
            <a:r>
              <a:rPr lang="en-US" sz="1400" dirty="0">
                <a:solidFill>
                  <a:srgbClr val="33CCCC"/>
                </a:solidFill>
                <a:latin typeface="Adobe Heiti Std R" panose="020B0400000000000000" pitchFamily="34" charset="-128"/>
                <a:ea typeface="Adobe Heiti Std R" panose="020B0400000000000000" pitchFamily="34" charset="-128"/>
                <a:cs typeface="Arial" panose="020B0604020202020204" pitchFamily="34" charset="0"/>
              </a:rPr>
              <a:t>If your parents are not married and do not live together and you live with both equally, then report information on the FAFSA for the parent who provided more financial support over the past 12 months. Also, if this parent remarried, you will need to report information for your stepparent on the FAFSA.</a:t>
            </a:r>
          </a:p>
          <a:p>
            <a:pPr marL="457200" lvl="1" indent="0" fontAlgn="base">
              <a:buNone/>
            </a:pPr>
            <a:endParaRPr lang="en-US" b="1" dirty="0">
              <a:solidFill>
                <a:schemeClr val="tx1"/>
              </a:solidFill>
              <a:latin typeface="Arial" panose="020B0604020202020204" pitchFamily="34" charset="0"/>
              <a:cs typeface="Arial" panose="020B0604020202020204" pitchFamily="34" charset="0"/>
            </a:endParaRPr>
          </a:p>
          <a:p>
            <a:pPr marL="457200" lvl="1" indent="0" algn="ctr" fontAlgn="base">
              <a:buNone/>
            </a:pPr>
            <a:r>
              <a:rPr lang="en-US" u="sng" dirty="0">
                <a:solidFill>
                  <a:srgbClr val="FF6600"/>
                </a:solidFill>
                <a:latin typeface="Arial" panose="020B0604020202020204" pitchFamily="34" charset="0"/>
                <a:cs typeface="Arial" panose="020B0604020202020204" pitchFamily="34" charset="0"/>
              </a:rPr>
              <a:t>https://studentaid.ed.gov/sa/fafsa/filling-out/parent-info#who-is-parent</a:t>
            </a:r>
          </a:p>
          <a:p>
            <a:pPr marL="0" indent="0">
              <a:buNone/>
            </a:pPr>
            <a:endParaRPr 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4587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407" y="152400"/>
            <a:ext cx="8839200" cy="762000"/>
          </a:xfrm>
        </p:spPr>
        <p:txBody>
          <a:bodyPr>
            <a:normAutofit/>
          </a:bodyPr>
          <a:lstStyle/>
          <a:p>
            <a:pPr algn="ctr">
              <a:defRPr/>
            </a:pPr>
            <a:r>
              <a:rPr lang="en-US" sz="3600" b="1" cap="all" dirty="0">
                <a:latin typeface="Adobe Heiti Std R" panose="020B0400000000000000" pitchFamily="34" charset="-128"/>
                <a:ea typeface="Adobe Heiti Std R" panose="020B0400000000000000" pitchFamily="34" charset="-128"/>
                <a:cs typeface="Arial" pitchFamily="34" charset="0"/>
              </a:rPr>
              <a:t>Filing the FAFSA – IRS Data Match</a:t>
            </a:r>
          </a:p>
        </p:txBody>
      </p:sp>
      <p:sp>
        <p:nvSpPr>
          <p:cNvPr id="4" name="Content Placeholder 3"/>
          <p:cNvSpPr>
            <a:spLocks noGrp="1"/>
          </p:cNvSpPr>
          <p:nvPr>
            <p:ph idx="1"/>
          </p:nvPr>
        </p:nvSpPr>
        <p:spPr>
          <a:xfrm>
            <a:off x="586973" y="2895600"/>
            <a:ext cx="8238067" cy="4246034"/>
          </a:xfrm>
        </p:spPr>
        <p:txBody>
          <a:bodyPr>
            <a:normAutofit/>
          </a:bodyPr>
          <a:lstStyle/>
          <a:p>
            <a:r>
              <a:rPr lang="en-US" sz="1500" dirty="0">
                <a:solidFill>
                  <a:srgbClr val="33CCCC"/>
                </a:solidFill>
                <a:latin typeface="Adobe Heiti Std R" panose="020B0400000000000000" pitchFamily="34" charset="-128"/>
                <a:ea typeface="Adobe Heiti Std R" panose="020B0400000000000000" pitchFamily="34" charset="-128"/>
                <a:cs typeface="Arial" panose="020B0604020202020204" pitchFamily="34" charset="0"/>
              </a:rPr>
              <a:t>There is a feature on the 2021-2022 FAFSA that allows students and parents to import their tax information onto the FAFSA directly from the IRS database.</a:t>
            </a:r>
          </a:p>
          <a:p>
            <a:pPr lvl="1">
              <a:buFont typeface="Wingdings" panose="05000000000000000000" pitchFamily="2" charset="2"/>
              <a:buChar char="Ø"/>
            </a:pPr>
            <a:r>
              <a:rPr lang="en-US" sz="1500" dirty="0">
                <a:solidFill>
                  <a:srgbClr val="33CCCC"/>
                </a:solidFill>
                <a:latin typeface="Adobe Heiti Std R" panose="020B0400000000000000" pitchFamily="34" charset="-128"/>
                <a:ea typeface="Adobe Heiti Std R" panose="020B0400000000000000" pitchFamily="34" charset="-128"/>
                <a:cs typeface="Arial" panose="020B0604020202020204" pitchFamily="34" charset="0"/>
              </a:rPr>
              <a:t>The Department of Education strongly encourages the use of this feature for accuracy in reporting income information.</a:t>
            </a:r>
          </a:p>
          <a:p>
            <a:pPr marL="457200" lvl="1" indent="0">
              <a:buNone/>
            </a:pPr>
            <a:endParaRPr lang="en-US" sz="1500" dirty="0">
              <a:solidFill>
                <a:srgbClr val="33CCCC"/>
              </a:solidFill>
              <a:latin typeface="Adobe Heiti Std R" panose="020B0400000000000000" pitchFamily="34" charset="-128"/>
              <a:ea typeface="Adobe Heiti Std R" panose="020B0400000000000000" pitchFamily="34" charset="-128"/>
              <a:cs typeface="Arial" panose="020B0604020202020204" pitchFamily="34" charset="0"/>
            </a:endParaRPr>
          </a:p>
          <a:p>
            <a:r>
              <a:rPr lang="en-US" sz="1500" dirty="0">
                <a:solidFill>
                  <a:srgbClr val="33CCCC"/>
                </a:solidFill>
                <a:latin typeface="Adobe Heiti Std R" panose="020B0400000000000000" pitchFamily="34" charset="-128"/>
                <a:ea typeface="Adobe Heiti Std R" panose="020B0400000000000000" pitchFamily="34" charset="-128"/>
                <a:cs typeface="Arial" pitchFamily="34" charset="0"/>
              </a:rPr>
              <a:t>Most people who filed a 2019 tax return should be able to import their tax information onto the FAFSA </a:t>
            </a:r>
          </a:p>
          <a:p>
            <a:pPr lvl="1">
              <a:buFont typeface="Wingdings" panose="05000000000000000000" pitchFamily="2" charset="2"/>
              <a:buChar char="Ø"/>
            </a:pPr>
            <a:r>
              <a:rPr lang="en-US" sz="1500" dirty="0">
                <a:solidFill>
                  <a:srgbClr val="33CCCC"/>
                </a:solidFill>
                <a:latin typeface="Adobe Heiti Std R" panose="020B0400000000000000" pitchFamily="34" charset="-128"/>
                <a:ea typeface="Adobe Heiti Std R" panose="020B0400000000000000" pitchFamily="34" charset="-128"/>
                <a:cs typeface="Arial" pitchFamily="34" charset="0"/>
              </a:rPr>
              <a:t>If you are married and filed your tax return as Married Filing Separately or if you filed a Puerto Rican or foreign tax return you are not eligible to use the IRS Data Retrieval Tool</a:t>
            </a:r>
          </a:p>
          <a:p>
            <a:pPr marL="457200" lvl="1" indent="0">
              <a:buNone/>
            </a:pPr>
            <a:endParaRPr lang="en-US" sz="1500" dirty="0">
              <a:solidFill>
                <a:srgbClr val="33CCCC"/>
              </a:solidFill>
              <a:latin typeface="Adobe Heiti Std R" panose="020B0400000000000000" pitchFamily="34" charset="-128"/>
              <a:ea typeface="Adobe Heiti Std R" panose="020B0400000000000000" pitchFamily="34" charset="-128"/>
              <a:cs typeface="Arial" pitchFamily="34" charset="0"/>
            </a:endParaRPr>
          </a:p>
          <a:p>
            <a:r>
              <a:rPr lang="en-US" sz="1500" dirty="0">
                <a:solidFill>
                  <a:srgbClr val="33CCCC"/>
                </a:solidFill>
                <a:latin typeface="Adobe Heiti Std R" panose="020B0400000000000000" pitchFamily="34" charset="-128"/>
                <a:ea typeface="Adobe Heiti Std R" panose="020B0400000000000000" pitchFamily="34" charset="-128"/>
                <a:cs typeface="Arial" panose="020B0604020202020204" pitchFamily="34" charset="0"/>
              </a:rPr>
              <a:t>If you are ineligible or otherwise choose not to use the IRS Data Retrieval Tool to retrieve tax information, your college may require a copy of your IRS Tax Return (or your parents’ IRS Tax Return, if you are a dependent student). </a:t>
            </a:r>
          </a:p>
          <a:p>
            <a:endParaRPr lang="en-US" dirty="0">
              <a:latin typeface="Arial" pitchFamily="34" charset="0"/>
              <a:cs typeface="Arial" pitchFamily="34" charset="0"/>
            </a:endParaRPr>
          </a:p>
          <a:p>
            <a:pPr marL="0" indent="0">
              <a:buNone/>
            </a:pPr>
            <a:endParaRPr lang="en-US" dirty="0"/>
          </a:p>
          <a:p>
            <a:pPr lvl="1"/>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990600"/>
            <a:ext cx="4038606" cy="1181443"/>
          </a:xfrm>
          <a:prstGeom prst="rect">
            <a:avLst/>
          </a:prstGeom>
          <a:ln w="76200">
            <a:solidFill>
              <a:srgbClr val="FF6600"/>
            </a:solid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4122" y="24195"/>
            <a:ext cx="7713230" cy="1312480"/>
          </a:xfrm>
        </p:spPr>
        <p:txBody>
          <a:bodyPr>
            <a:normAutofit/>
          </a:bodyPr>
          <a:lstStyle/>
          <a:p>
            <a:r>
              <a:rPr lang="en-US" sz="4000" dirty="0">
                <a:latin typeface="Adobe Heiti Std R" panose="020B0400000000000000" pitchFamily="34" charset="-128"/>
                <a:ea typeface="Adobe Heiti Std R" panose="020B0400000000000000" pitchFamily="34" charset="-128"/>
              </a:rPr>
              <a:t>IRS Data Retrieval Tool</a:t>
            </a:r>
          </a:p>
        </p:txBody>
      </p:sp>
      <p:pic>
        <p:nvPicPr>
          <p:cNvPr id="7" name="Content Placeholder 6"/>
          <p:cNvPicPr>
            <a:picLocks noGrp="1" noChangeAspect="1"/>
          </p:cNvPicPr>
          <p:nvPr>
            <p:ph idx="1"/>
          </p:nvPr>
        </p:nvPicPr>
        <p:blipFill>
          <a:blip r:embed="rId2"/>
          <a:stretch>
            <a:fillRect/>
          </a:stretch>
        </p:blipFill>
        <p:spPr>
          <a:xfrm>
            <a:off x="2550679" y="1568681"/>
            <a:ext cx="6276975" cy="1971675"/>
          </a:xfrm>
          <a:prstGeom prst="rect">
            <a:avLst/>
          </a:prstGeom>
          <a:ln w="76200">
            <a:solidFill>
              <a:srgbClr val="FF6600"/>
            </a:solidFill>
          </a:ln>
        </p:spPr>
      </p:pic>
      <p:pic>
        <p:nvPicPr>
          <p:cNvPr id="9" name="Picture 8"/>
          <p:cNvPicPr>
            <a:picLocks noChangeAspect="1"/>
          </p:cNvPicPr>
          <p:nvPr/>
        </p:nvPicPr>
        <p:blipFill>
          <a:blip r:embed="rId3"/>
          <a:stretch>
            <a:fillRect/>
          </a:stretch>
        </p:blipFill>
        <p:spPr>
          <a:xfrm>
            <a:off x="2550680" y="4267200"/>
            <a:ext cx="6305550" cy="1552575"/>
          </a:xfrm>
          <a:prstGeom prst="rect">
            <a:avLst/>
          </a:prstGeom>
          <a:ln w="76200">
            <a:solidFill>
              <a:srgbClr val="FF6600"/>
            </a:solidFill>
          </a:ln>
        </p:spPr>
      </p:pic>
      <p:sp>
        <p:nvSpPr>
          <p:cNvPr id="10" name="Oval 9"/>
          <p:cNvSpPr/>
          <p:nvPr/>
        </p:nvSpPr>
        <p:spPr>
          <a:xfrm>
            <a:off x="4965267" y="5099051"/>
            <a:ext cx="1447800" cy="720724"/>
          </a:xfrm>
          <a:prstGeom prst="ellipse">
            <a:avLst/>
          </a:prstGeom>
          <a:noFill/>
          <a:ln w="76200">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Callout 2"/>
          <p:cNvSpPr/>
          <p:nvPr/>
        </p:nvSpPr>
        <p:spPr>
          <a:xfrm>
            <a:off x="381000" y="2053575"/>
            <a:ext cx="1894667" cy="1496724"/>
          </a:xfrm>
          <a:prstGeom prst="wedgeEllipseCallout">
            <a:avLst>
              <a:gd name="adj1" fmla="val 28630"/>
              <a:gd name="adj2" fmla="val 10353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ln w="0"/>
                <a:solidFill>
                  <a:srgbClr val="FF6600"/>
                </a:solidFill>
                <a:effectLst>
                  <a:outerShdw blurRad="38100" dist="19050" dir="2700000" algn="tl" rotWithShape="0">
                    <a:schemeClr val="dk1">
                      <a:alpha val="40000"/>
                    </a:schemeClr>
                  </a:outerShdw>
                </a:effectLst>
                <a:latin typeface="Adobe Heiti Std R" panose="020B0400000000000000" pitchFamily="34" charset="-128"/>
                <a:ea typeface="Adobe Heiti Std R" panose="020B0400000000000000" pitchFamily="34" charset="-128"/>
              </a:rPr>
              <a:t>2019 income information </a:t>
            </a:r>
          </a:p>
        </p:txBody>
      </p:sp>
      <p:pic>
        <p:nvPicPr>
          <p:cNvPr id="4" name="Picture 3"/>
          <p:cNvPicPr>
            <a:picLocks noChangeAspect="1"/>
          </p:cNvPicPr>
          <p:nvPr/>
        </p:nvPicPr>
        <p:blipFill>
          <a:blip r:embed="rId4"/>
          <a:stretch>
            <a:fillRect/>
          </a:stretch>
        </p:blipFill>
        <p:spPr>
          <a:xfrm>
            <a:off x="228600" y="4267199"/>
            <a:ext cx="1371600" cy="1371600"/>
          </a:xfrm>
          <a:prstGeom prst="rect">
            <a:avLst/>
          </a:prstGeom>
          <a:solidFill>
            <a:srgbClr val="92D050"/>
          </a:solidFill>
          <a:ln w="76200">
            <a:solidFill>
              <a:srgbClr val="92D050"/>
            </a:solidFill>
          </a:ln>
        </p:spPr>
      </p:pic>
      <p:sp>
        <p:nvSpPr>
          <p:cNvPr id="5" name="Rounded Rectangle 4"/>
          <p:cNvSpPr/>
          <p:nvPr/>
        </p:nvSpPr>
        <p:spPr>
          <a:xfrm>
            <a:off x="2895600" y="1676400"/>
            <a:ext cx="228600" cy="152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5"/>
          <a:stretch>
            <a:fillRect/>
          </a:stretch>
        </p:blipFill>
        <p:spPr>
          <a:xfrm>
            <a:off x="4447021" y="3343648"/>
            <a:ext cx="249958" cy="170703"/>
          </a:xfrm>
          <a:prstGeom prst="rect">
            <a:avLst/>
          </a:prstGeom>
        </p:spPr>
      </p:pic>
      <p:sp>
        <p:nvSpPr>
          <p:cNvPr id="8" name="TextBox 7"/>
          <p:cNvSpPr txBox="1"/>
          <p:nvPr/>
        </p:nvSpPr>
        <p:spPr>
          <a:xfrm>
            <a:off x="2781300" y="1667741"/>
            <a:ext cx="457200" cy="215444"/>
          </a:xfrm>
          <a:prstGeom prst="rect">
            <a:avLst/>
          </a:prstGeom>
          <a:noFill/>
        </p:spPr>
        <p:txBody>
          <a:bodyPr wrap="square" rtlCol="0">
            <a:spAutoFit/>
          </a:bodyPr>
          <a:lstStyle/>
          <a:p>
            <a:r>
              <a:rPr lang="en-US" sz="800" dirty="0">
                <a:solidFill>
                  <a:schemeClr val="bg1"/>
                </a:solidFill>
                <a:latin typeface="Adobe Heiti Std R" panose="020B0400000000000000" pitchFamily="34" charset="-128"/>
                <a:ea typeface="Adobe Heiti Std R" panose="020B0400000000000000" pitchFamily="34" charset="-128"/>
              </a:rPr>
              <a:t>2019</a:t>
            </a:r>
          </a:p>
        </p:txBody>
      </p:sp>
      <p:pic>
        <p:nvPicPr>
          <p:cNvPr id="11" name="Picture 10"/>
          <p:cNvPicPr>
            <a:picLocks noChangeAspect="1"/>
          </p:cNvPicPr>
          <p:nvPr/>
        </p:nvPicPr>
        <p:blipFill>
          <a:blip r:embed="rId6"/>
          <a:stretch>
            <a:fillRect/>
          </a:stretch>
        </p:blipFill>
        <p:spPr>
          <a:xfrm>
            <a:off x="4343380" y="3313166"/>
            <a:ext cx="457240" cy="231668"/>
          </a:xfrm>
          <a:prstGeom prst="rect">
            <a:avLst/>
          </a:prstGeom>
        </p:spPr>
      </p:pic>
      <p:pic>
        <p:nvPicPr>
          <p:cNvPr id="13" name="Picture 12"/>
          <p:cNvPicPr>
            <a:picLocks noChangeAspect="1"/>
          </p:cNvPicPr>
          <p:nvPr/>
        </p:nvPicPr>
        <p:blipFill>
          <a:blip r:embed="rId5"/>
          <a:stretch>
            <a:fillRect/>
          </a:stretch>
        </p:blipFill>
        <p:spPr>
          <a:xfrm>
            <a:off x="4696979" y="2222026"/>
            <a:ext cx="380477" cy="259838"/>
          </a:xfrm>
          <a:prstGeom prst="rect">
            <a:avLst/>
          </a:prstGeom>
        </p:spPr>
      </p:pic>
      <p:pic>
        <p:nvPicPr>
          <p:cNvPr id="12" name="Picture 11"/>
          <p:cNvPicPr>
            <a:picLocks noChangeAspect="1"/>
          </p:cNvPicPr>
          <p:nvPr/>
        </p:nvPicPr>
        <p:blipFill>
          <a:blip r:embed="rId7"/>
          <a:stretch>
            <a:fillRect/>
          </a:stretch>
        </p:blipFill>
        <p:spPr>
          <a:xfrm>
            <a:off x="4696979" y="2222026"/>
            <a:ext cx="463336" cy="348998"/>
          </a:xfrm>
          <a:prstGeom prst="rect">
            <a:avLst/>
          </a:prstGeom>
        </p:spPr>
      </p:pic>
    </p:spTree>
    <p:extLst>
      <p:ext uri="{BB962C8B-B14F-4D97-AF65-F5344CB8AC3E}">
        <p14:creationId xmlns:p14="http://schemas.microsoft.com/office/powerpoint/2010/main" val="1625348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409"/>
            <a:ext cx="7511473" cy="1312480"/>
          </a:xfrm>
        </p:spPr>
        <p:txBody>
          <a:bodyPr>
            <a:normAutofit/>
          </a:bodyPr>
          <a:lstStyle/>
          <a:p>
            <a:r>
              <a:rPr lang="en-US" sz="4000" dirty="0">
                <a:latin typeface="Adobe Heiti Std R" panose="020B0400000000000000" pitchFamily="34" charset="-128"/>
                <a:ea typeface="Adobe Heiti Std R" panose="020B0400000000000000" pitchFamily="34" charset="-128"/>
              </a:rPr>
              <a:t>IRS Data Retrieval Tool</a:t>
            </a:r>
          </a:p>
        </p:txBody>
      </p:sp>
      <p:pic>
        <p:nvPicPr>
          <p:cNvPr id="5" name="Content Placeholder 4"/>
          <p:cNvPicPr>
            <a:picLocks noGrp="1" noChangeAspect="1"/>
          </p:cNvPicPr>
          <p:nvPr>
            <p:ph idx="1"/>
          </p:nvPr>
        </p:nvPicPr>
        <p:blipFill>
          <a:blip r:embed="rId2"/>
          <a:stretch>
            <a:fillRect/>
          </a:stretch>
        </p:blipFill>
        <p:spPr>
          <a:xfrm>
            <a:off x="322575" y="1600200"/>
            <a:ext cx="4249423" cy="2874963"/>
          </a:xfrm>
          <a:prstGeom prst="rect">
            <a:avLst/>
          </a:prstGeom>
          <a:ln w="76200">
            <a:solidFill>
              <a:srgbClr val="FF6600"/>
            </a:solidFill>
          </a:ln>
        </p:spPr>
      </p:pic>
      <p:pic>
        <p:nvPicPr>
          <p:cNvPr id="7" name="Picture 6"/>
          <p:cNvPicPr>
            <a:picLocks noChangeAspect="1"/>
          </p:cNvPicPr>
          <p:nvPr/>
        </p:nvPicPr>
        <p:blipFill>
          <a:blip r:embed="rId3"/>
          <a:stretch>
            <a:fillRect/>
          </a:stretch>
        </p:blipFill>
        <p:spPr>
          <a:xfrm>
            <a:off x="809997" y="4682234"/>
            <a:ext cx="3641400" cy="1858133"/>
          </a:xfrm>
          <a:prstGeom prst="rect">
            <a:avLst/>
          </a:prstGeom>
          <a:ln w="76200">
            <a:solidFill>
              <a:srgbClr val="FF6600"/>
            </a:solidFill>
          </a:ln>
        </p:spPr>
      </p:pic>
      <p:sp>
        <p:nvSpPr>
          <p:cNvPr id="8" name="Rectangle 7"/>
          <p:cNvSpPr/>
          <p:nvPr/>
        </p:nvSpPr>
        <p:spPr>
          <a:xfrm>
            <a:off x="5410200" y="2209800"/>
            <a:ext cx="3505200" cy="2308324"/>
          </a:xfrm>
          <a:prstGeom prst="rect">
            <a:avLst/>
          </a:prstGeom>
        </p:spPr>
        <p:txBody>
          <a:bodyPr wrap="square">
            <a:spAutoFit/>
          </a:bodyPr>
          <a:lstStyle/>
          <a:p>
            <a:r>
              <a:rPr lang="en-US" dirty="0">
                <a:solidFill>
                  <a:srgbClr val="33CCCC"/>
                </a:solidFill>
                <a:latin typeface="Adobe Heiti Std R" panose="020B0400000000000000" pitchFamily="34" charset="-128"/>
                <a:ea typeface="Adobe Heiti Std R" panose="020B0400000000000000" pitchFamily="34" charset="-128"/>
                <a:cs typeface="Arial" panose="020B0604020202020204" pitchFamily="34" charset="0"/>
              </a:rPr>
              <a:t>The “Link to IRS” button will take you to this page. </a:t>
            </a:r>
          </a:p>
          <a:p>
            <a:endParaRPr lang="en-US" dirty="0">
              <a:solidFill>
                <a:srgbClr val="33CCCC"/>
              </a:solidFill>
              <a:latin typeface="Adobe Heiti Std R" panose="020B0400000000000000" pitchFamily="34" charset="-128"/>
              <a:ea typeface="Adobe Heiti Std R" panose="020B0400000000000000" pitchFamily="34" charset="-128"/>
              <a:cs typeface="Arial" panose="020B0604020202020204" pitchFamily="34" charset="0"/>
            </a:endParaRPr>
          </a:p>
          <a:p>
            <a:r>
              <a:rPr lang="en-US" dirty="0">
                <a:solidFill>
                  <a:srgbClr val="33CCCC"/>
                </a:solidFill>
                <a:latin typeface="Adobe Heiti Std R" panose="020B0400000000000000" pitchFamily="34" charset="-128"/>
                <a:ea typeface="Adobe Heiti Std R" panose="020B0400000000000000" pitchFamily="34" charset="-128"/>
                <a:cs typeface="Arial" panose="020B0604020202020204" pitchFamily="34" charset="0"/>
              </a:rPr>
              <a:t>You will leave FAFSA on the Web and will be transferred to the IRS website to access your IRS tax information.</a:t>
            </a:r>
          </a:p>
          <a:p>
            <a:endParaRPr lang="en-US"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a:stretch>
            <a:fillRect/>
          </a:stretch>
        </p:blipFill>
        <p:spPr>
          <a:xfrm>
            <a:off x="4866236" y="4802348"/>
            <a:ext cx="4067175" cy="1617904"/>
          </a:xfrm>
          <a:prstGeom prst="rect">
            <a:avLst/>
          </a:prstGeom>
          <a:ln w="76200">
            <a:solidFill>
              <a:srgbClr val="FF6600"/>
            </a:solidFill>
          </a:ln>
        </p:spPr>
      </p:pic>
      <p:sp>
        <p:nvSpPr>
          <p:cNvPr id="9" name="Down Arrow 8"/>
          <p:cNvSpPr/>
          <p:nvPr/>
        </p:nvSpPr>
        <p:spPr>
          <a:xfrm>
            <a:off x="1295400" y="4022824"/>
            <a:ext cx="304800" cy="990600"/>
          </a:xfrm>
          <a:prstGeom prst="downArrow">
            <a:avLst/>
          </a:prstGeom>
          <a:solidFill>
            <a:schemeClr val="accent2"/>
          </a:solid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a:off x="4000498" y="6019800"/>
            <a:ext cx="1143000" cy="304800"/>
          </a:xfrm>
          <a:prstGeom prst="rightArrow">
            <a:avLst/>
          </a:prstGeom>
          <a:solidFill>
            <a:schemeClr val="accent2"/>
          </a:solid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276600" y="3740489"/>
            <a:ext cx="1295398" cy="6858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1828800" y="5723522"/>
            <a:ext cx="914400" cy="4847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248400" y="5864629"/>
            <a:ext cx="1299122" cy="49322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84841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4127"/>
            <a:ext cx="8305800" cy="1191273"/>
          </a:xfrm>
        </p:spPr>
        <p:txBody>
          <a:bodyPr>
            <a:normAutofit/>
          </a:bodyPr>
          <a:lstStyle/>
          <a:p>
            <a:pPr algn="ctr"/>
            <a:r>
              <a:rPr lang="en-US" sz="4000" b="1" cap="all" dirty="0">
                <a:latin typeface="Adobe Heiti Std R" panose="020B0400000000000000" pitchFamily="34" charset="-128"/>
                <a:ea typeface="Adobe Heiti Std R" panose="020B0400000000000000" pitchFamily="34" charset="-128"/>
                <a:cs typeface="Arial" panose="020B0604020202020204" pitchFamily="34" charset="0"/>
              </a:rPr>
              <a:t>IRS Data Retrieval Tool </a:t>
            </a:r>
          </a:p>
        </p:txBody>
      </p:sp>
      <p:sp>
        <p:nvSpPr>
          <p:cNvPr id="4" name="TextBox 3"/>
          <p:cNvSpPr txBox="1"/>
          <p:nvPr/>
        </p:nvSpPr>
        <p:spPr>
          <a:xfrm>
            <a:off x="6248400" y="2133600"/>
            <a:ext cx="2597380" cy="2862322"/>
          </a:xfrm>
          <a:prstGeom prst="rect">
            <a:avLst/>
          </a:prstGeom>
          <a:noFill/>
        </p:spPr>
        <p:txBody>
          <a:bodyPr wrap="square" rtlCol="0">
            <a:spAutoFit/>
          </a:bodyPr>
          <a:lstStyle/>
          <a:p>
            <a:r>
              <a:rPr lang="en-US" dirty="0">
                <a:solidFill>
                  <a:srgbClr val="33CCCC"/>
                </a:solidFill>
                <a:latin typeface="Adobe Heiti Std R" panose="020B0400000000000000" pitchFamily="34" charset="-128"/>
                <a:ea typeface="Adobe Heiti Std R" panose="020B0400000000000000" pitchFamily="34" charset="-128"/>
                <a:cs typeface="Arial" panose="020B0604020202020204" pitchFamily="34" charset="0"/>
              </a:rPr>
              <a:t>You will enter the IRS.gov Website. </a:t>
            </a:r>
          </a:p>
          <a:p>
            <a:endParaRPr lang="en-US" dirty="0">
              <a:solidFill>
                <a:srgbClr val="33CCCC"/>
              </a:solidFill>
              <a:latin typeface="Adobe Heiti Std R" panose="020B0400000000000000" pitchFamily="34" charset="-128"/>
              <a:ea typeface="Adobe Heiti Std R" panose="020B0400000000000000" pitchFamily="34" charset="-128"/>
              <a:cs typeface="Arial" panose="020B0604020202020204" pitchFamily="34" charset="0"/>
            </a:endParaRPr>
          </a:p>
          <a:p>
            <a:r>
              <a:rPr lang="en-US" dirty="0">
                <a:solidFill>
                  <a:srgbClr val="33CCCC"/>
                </a:solidFill>
                <a:latin typeface="Adobe Heiti Std R" panose="020B0400000000000000" pitchFamily="34" charset="-128"/>
                <a:ea typeface="Adobe Heiti Std R" panose="020B0400000000000000" pitchFamily="34" charset="-128"/>
                <a:cs typeface="Arial" panose="020B0604020202020204" pitchFamily="34" charset="0"/>
              </a:rPr>
              <a:t>You will need to enter in your address exactly how it looks on your</a:t>
            </a:r>
            <a:r>
              <a:rPr lang="en-US" b="1" dirty="0">
                <a:solidFill>
                  <a:srgbClr val="33CCCC"/>
                </a:solidFill>
                <a:latin typeface="Adobe Heiti Std R" panose="020B0400000000000000" pitchFamily="34" charset="-128"/>
                <a:ea typeface="Adobe Heiti Std R" panose="020B0400000000000000" pitchFamily="34" charset="-128"/>
                <a:cs typeface="Arial" panose="020B0604020202020204" pitchFamily="34" charset="0"/>
              </a:rPr>
              <a:t> </a:t>
            </a:r>
            <a:r>
              <a:rPr lang="en-US" b="1" u="sng" dirty="0">
                <a:solidFill>
                  <a:srgbClr val="33CCCC"/>
                </a:solidFill>
                <a:latin typeface="Adobe Heiti Std R" panose="020B0400000000000000" pitchFamily="34" charset="-128"/>
                <a:ea typeface="Adobe Heiti Std R" panose="020B0400000000000000" pitchFamily="34" charset="-128"/>
                <a:cs typeface="Arial" panose="020B0604020202020204" pitchFamily="34" charset="0"/>
              </a:rPr>
              <a:t>2019</a:t>
            </a:r>
            <a:r>
              <a:rPr lang="en-US" b="1" dirty="0">
                <a:solidFill>
                  <a:srgbClr val="33CCCC"/>
                </a:solidFill>
                <a:latin typeface="Adobe Heiti Std R" panose="020B0400000000000000" pitchFamily="34" charset="-128"/>
                <a:ea typeface="Adobe Heiti Std R" panose="020B0400000000000000" pitchFamily="34" charset="-128"/>
                <a:cs typeface="Arial" panose="020B0604020202020204" pitchFamily="34" charset="0"/>
              </a:rPr>
              <a:t> </a:t>
            </a:r>
            <a:r>
              <a:rPr lang="en-US" dirty="0">
                <a:solidFill>
                  <a:srgbClr val="33CCCC"/>
                </a:solidFill>
                <a:latin typeface="Adobe Heiti Std R" panose="020B0400000000000000" pitchFamily="34" charset="-128"/>
                <a:ea typeface="Adobe Heiti Std R" panose="020B0400000000000000" pitchFamily="34" charset="-128"/>
                <a:cs typeface="Arial" panose="020B0604020202020204" pitchFamily="34" charset="0"/>
              </a:rPr>
              <a:t>Federal Income Tax Return. </a:t>
            </a:r>
          </a:p>
          <a:p>
            <a:endParaRPr lang="en-US" dirty="0">
              <a:solidFill>
                <a:srgbClr val="33CCCC"/>
              </a:solidFill>
              <a:latin typeface="Adobe Heiti Std R" panose="020B0400000000000000" pitchFamily="34" charset="-128"/>
              <a:ea typeface="Adobe Heiti Std R" panose="020B0400000000000000" pitchFamily="34" charset="-128"/>
              <a:cs typeface="Arial" panose="020B0604020202020204" pitchFamily="34" charset="0"/>
            </a:endParaRPr>
          </a:p>
          <a:p>
            <a:r>
              <a:rPr lang="en-US" dirty="0">
                <a:solidFill>
                  <a:srgbClr val="33CCCC"/>
                </a:solidFill>
                <a:latin typeface="Adobe Heiti Std R" panose="020B0400000000000000" pitchFamily="34" charset="-128"/>
                <a:ea typeface="Adobe Heiti Std R" panose="020B0400000000000000" pitchFamily="34" charset="-128"/>
                <a:cs typeface="Arial" panose="020B0604020202020204" pitchFamily="34" charset="0"/>
              </a:rPr>
              <a:t>Then click Submit.  </a:t>
            </a:r>
          </a:p>
        </p:txBody>
      </p:sp>
      <p:pic>
        <p:nvPicPr>
          <p:cNvPr id="11" name="Picture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410292"/>
            <a:ext cx="3810000" cy="2633662"/>
          </a:xfrm>
          <a:prstGeom prst="rect">
            <a:avLst/>
          </a:prstGeom>
          <a:noFill/>
          <a:ln>
            <a:noFill/>
          </a:ln>
        </p:spPr>
      </p:pic>
      <p:pic>
        <p:nvPicPr>
          <p:cNvPr id="12" name="Picture 1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1" y="4043954"/>
            <a:ext cx="3810000" cy="2356846"/>
          </a:xfrm>
          <a:prstGeom prst="rect">
            <a:avLst/>
          </a:prstGeom>
          <a:noFill/>
          <a:ln>
            <a:noFill/>
          </a:ln>
        </p:spPr>
      </p:pic>
      <p:sp>
        <p:nvSpPr>
          <p:cNvPr id="13" name="Down Arrow 12"/>
          <p:cNvSpPr/>
          <p:nvPr/>
        </p:nvSpPr>
        <p:spPr>
          <a:xfrm rot="4885441">
            <a:off x="4208391" y="2339745"/>
            <a:ext cx="576568" cy="3149837"/>
          </a:xfrm>
          <a:prstGeom prst="downArrow">
            <a:avLst>
              <a:gd name="adj1" fmla="val 32973"/>
              <a:gd name="adj2" fmla="val 50000"/>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143000" y="5715000"/>
            <a:ext cx="1143000" cy="457200"/>
          </a:xfrm>
          <a:prstGeom prst="ellipse">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0475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704667" cy="1371599"/>
          </a:xfrm>
        </p:spPr>
        <p:txBody>
          <a:bodyPr>
            <a:normAutofit/>
          </a:bodyPr>
          <a:lstStyle/>
          <a:p>
            <a:pPr algn="ctr"/>
            <a:r>
              <a:rPr lang="en-US" sz="4000" b="1" cap="all" dirty="0">
                <a:latin typeface="Adobe Heiti Std R" panose="020B0400000000000000" pitchFamily="34" charset="-128"/>
                <a:ea typeface="Adobe Heiti Std R" panose="020B0400000000000000" pitchFamily="34" charset="-128"/>
                <a:cs typeface="Arial" panose="020B0604020202020204" pitchFamily="34" charset="0"/>
              </a:rPr>
              <a:t>IRS Data Retrieval Tool </a:t>
            </a:r>
          </a:p>
        </p:txBody>
      </p:sp>
      <p:sp>
        <p:nvSpPr>
          <p:cNvPr id="4" name="TextBox 3"/>
          <p:cNvSpPr txBox="1"/>
          <p:nvPr/>
        </p:nvSpPr>
        <p:spPr>
          <a:xfrm>
            <a:off x="6248400" y="1476894"/>
            <a:ext cx="2667000" cy="5078313"/>
          </a:xfrm>
          <a:prstGeom prst="rect">
            <a:avLst/>
          </a:prstGeom>
          <a:noFill/>
        </p:spPr>
        <p:txBody>
          <a:bodyPr wrap="square" rtlCol="0">
            <a:spAutoFit/>
          </a:bodyPr>
          <a:lstStyle/>
          <a:p>
            <a:r>
              <a:rPr lang="en-US" dirty="0">
                <a:solidFill>
                  <a:srgbClr val="33CCCC"/>
                </a:solidFill>
                <a:latin typeface="Adobe Heiti Std R" panose="020B0400000000000000" pitchFamily="34" charset="-128"/>
                <a:ea typeface="Adobe Heiti Std R" panose="020B0400000000000000" pitchFamily="34" charset="-128"/>
                <a:cs typeface="Arial" panose="020B0604020202020204" pitchFamily="34" charset="0"/>
              </a:rPr>
              <a:t>You will be provided a list of all the possible fields from a tax return that could transfer back into the FAFSA form.</a:t>
            </a:r>
          </a:p>
          <a:p>
            <a:endParaRPr lang="en-US" dirty="0">
              <a:solidFill>
                <a:srgbClr val="33CCCC"/>
              </a:solidFill>
              <a:latin typeface="Adobe Heiti Std R" panose="020B0400000000000000" pitchFamily="34" charset="-128"/>
              <a:ea typeface="Adobe Heiti Std R" panose="020B0400000000000000" pitchFamily="34" charset="-128"/>
              <a:cs typeface="Arial" panose="020B0604020202020204" pitchFamily="34" charset="0"/>
            </a:endParaRPr>
          </a:p>
          <a:p>
            <a:r>
              <a:rPr lang="en-US" b="1" dirty="0">
                <a:solidFill>
                  <a:srgbClr val="33CCCC"/>
                </a:solidFill>
                <a:latin typeface="Adobe Heiti Std R" panose="020B0400000000000000" pitchFamily="34" charset="-128"/>
                <a:ea typeface="Adobe Heiti Std R" panose="020B0400000000000000" pitchFamily="34" charset="-128"/>
                <a:cs typeface="Arial" panose="020B0604020202020204" pitchFamily="34" charset="0"/>
              </a:rPr>
              <a:t>Your tax information will be masked for your security.  </a:t>
            </a:r>
          </a:p>
          <a:p>
            <a:endParaRPr lang="en-US" dirty="0">
              <a:solidFill>
                <a:srgbClr val="33CCCC"/>
              </a:solidFill>
              <a:latin typeface="Adobe Heiti Std R" panose="020B0400000000000000" pitchFamily="34" charset="-128"/>
              <a:ea typeface="Adobe Heiti Std R" panose="020B0400000000000000" pitchFamily="34" charset="-128"/>
              <a:cs typeface="Arial" panose="020B0604020202020204" pitchFamily="34" charset="0"/>
            </a:endParaRPr>
          </a:p>
          <a:p>
            <a:r>
              <a:rPr lang="en-US" dirty="0">
                <a:solidFill>
                  <a:srgbClr val="33CCCC"/>
                </a:solidFill>
                <a:latin typeface="Adobe Heiti Std R" panose="020B0400000000000000" pitchFamily="34" charset="-128"/>
                <a:ea typeface="Adobe Heiti Std R" panose="020B0400000000000000" pitchFamily="34" charset="-128"/>
                <a:cs typeface="Arial" panose="020B0604020202020204" pitchFamily="34" charset="0"/>
              </a:rPr>
              <a:t>Check the box “Transfer My Tax Information into the FAFSA” </a:t>
            </a:r>
          </a:p>
          <a:p>
            <a:endParaRPr lang="en-US" dirty="0">
              <a:solidFill>
                <a:srgbClr val="33CCCC"/>
              </a:solidFill>
              <a:latin typeface="Adobe Heiti Std R" panose="020B0400000000000000" pitchFamily="34" charset="-128"/>
              <a:ea typeface="Adobe Heiti Std R" panose="020B0400000000000000" pitchFamily="34" charset="-128"/>
              <a:cs typeface="Arial" panose="020B0604020202020204" pitchFamily="34" charset="0"/>
            </a:endParaRPr>
          </a:p>
          <a:p>
            <a:r>
              <a:rPr lang="en-US" dirty="0">
                <a:solidFill>
                  <a:srgbClr val="33CCCC"/>
                </a:solidFill>
                <a:latin typeface="Adobe Heiti Std R" panose="020B0400000000000000" pitchFamily="34" charset="-128"/>
                <a:ea typeface="Adobe Heiti Std R" panose="020B0400000000000000" pitchFamily="34" charset="-128"/>
                <a:cs typeface="Arial" panose="020B0604020202020204" pitchFamily="34" charset="0"/>
              </a:rPr>
              <a:t>Then Click the</a:t>
            </a:r>
          </a:p>
          <a:p>
            <a:r>
              <a:rPr lang="en-US" dirty="0">
                <a:solidFill>
                  <a:srgbClr val="33CCCC"/>
                </a:solidFill>
                <a:latin typeface="Adobe Heiti Std R" panose="020B0400000000000000" pitchFamily="34" charset="-128"/>
                <a:ea typeface="Adobe Heiti Std R" panose="020B0400000000000000" pitchFamily="34" charset="-128"/>
                <a:cs typeface="Arial" panose="020B0604020202020204" pitchFamily="34" charset="0"/>
              </a:rPr>
              <a:t>“Transfer Now”    button. </a:t>
            </a:r>
          </a:p>
        </p:txBody>
      </p:sp>
      <p:pic>
        <p:nvPicPr>
          <p:cNvPr id="11" name="Picture 10"/>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76400"/>
            <a:ext cx="5029200" cy="4161155"/>
          </a:xfrm>
          <a:prstGeom prst="rect">
            <a:avLst/>
          </a:prstGeom>
          <a:noFill/>
          <a:ln>
            <a:noFill/>
          </a:ln>
        </p:spPr>
      </p:pic>
      <p:sp>
        <p:nvSpPr>
          <p:cNvPr id="3" name="Rounded Rectangle 2"/>
          <p:cNvSpPr/>
          <p:nvPr/>
        </p:nvSpPr>
        <p:spPr>
          <a:xfrm>
            <a:off x="3388822" y="4495800"/>
            <a:ext cx="2021378" cy="609600"/>
          </a:xfrm>
          <a:prstGeom prst="roundRect">
            <a:avLst/>
          </a:prstGeom>
          <a:noFill/>
          <a:ln w="762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a:stretch>
            <a:fillRect/>
          </a:stretch>
        </p:blipFill>
        <p:spPr>
          <a:xfrm>
            <a:off x="1066800" y="1828800"/>
            <a:ext cx="457200" cy="312234"/>
          </a:xfrm>
          <a:prstGeom prst="rect">
            <a:avLst/>
          </a:prstGeom>
        </p:spPr>
      </p:pic>
      <p:pic>
        <p:nvPicPr>
          <p:cNvPr id="6" name="Picture 5"/>
          <p:cNvPicPr>
            <a:picLocks noChangeAspect="1"/>
          </p:cNvPicPr>
          <p:nvPr/>
        </p:nvPicPr>
        <p:blipFill>
          <a:blip r:embed="rId4"/>
          <a:stretch>
            <a:fillRect/>
          </a:stretch>
        </p:blipFill>
        <p:spPr>
          <a:xfrm>
            <a:off x="1082040" y="1894126"/>
            <a:ext cx="457240" cy="231668"/>
          </a:xfrm>
          <a:prstGeom prst="rect">
            <a:avLst/>
          </a:prstGeom>
        </p:spPr>
      </p:pic>
    </p:spTree>
    <p:extLst>
      <p:ext uri="{BB962C8B-B14F-4D97-AF65-F5344CB8AC3E}">
        <p14:creationId xmlns:p14="http://schemas.microsoft.com/office/powerpoint/2010/main" val="20989539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362"/>
            <a:ext cx="8009467" cy="1824218"/>
          </a:xfrm>
        </p:spPr>
        <p:txBody>
          <a:bodyPr>
            <a:normAutofit/>
          </a:bodyPr>
          <a:lstStyle/>
          <a:p>
            <a:pPr algn="ctr"/>
            <a:r>
              <a:rPr lang="en-US" sz="4000" b="1" cap="all" dirty="0">
                <a:latin typeface="Adobe Heiti Std R" panose="020B0400000000000000" pitchFamily="34" charset="-128"/>
                <a:ea typeface="Adobe Heiti Std R" panose="020B0400000000000000" pitchFamily="34" charset="-128"/>
                <a:cs typeface="Arial" panose="020B0604020202020204" pitchFamily="34" charset="0"/>
              </a:rPr>
              <a:t>IRS Data Retrieval Tool </a:t>
            </a:r>
          </a:p>
        </p:txBody>
      </p:sp>
      <p:sp>
        <p:nvSpPr>
          <p:cNvPr id="8" name="TextBox 7"/>
          <p:cNvSpPr txBox="1"/>
          <p:nvPr/>
        </p:nvSpPr>
        <p:spPr>
          <a:xfrm>
            <a:off x="6792357" y="2125472"/>
            <a:ext cx="1977769" cy="4401205"/>
          </a:xfrm>
          <a:prstGeom prst="rect">
            <a:avLst/>
          </a:prstGeom>
          <a:noFill/>
        </p:spPr>
        <p:txBody>
          <a:bodyPr wrap="square" rtlCol="0">
            <a:spAutoFit/>
          </a:bodyPr>
          <a:lstStyle/>
          <a:p>
            <a:r>
              <a:rPr lang="en-US" sz="1400" dirty="0">
                <a:solidFill>
                  <a:srgbClr val="33CCCC"/>
                </a:solidFill>
                <a:latin typeface="Adobe Heiti Std R" panose="020B0400000000000000" pitchFamily="34" charset="-128"/>
                <a:ea typeface="Adobe Heiti Std R" panose="020B0400000000000000" pitchFamily="34" charset="-128"/>
                <a:cs typeface="Arial" panose="020B0604020202020204" pitchFamily="34" charset="0"/>
              </a:rPr>
              <a:t>The site will take you back to the FAFSA and give you confirmation that you have successfully transferred your</a:t>
            </a:r>
            <a:r>
              <a:rPr lang="en-US" sz="1400" u="sng" dirty="0">
                <a:solidFill>
                  <a:srgbClr val="33CCCC"/>
                </a:solidFill>
                <a:latin typeface="Adobe Heiti Std R" panose="020B0400000000000000" pitchFamily="34" charset="-128"/>
                <a:ea typeface="Adobe Heiti Std R" panose="020B0400000000000000" pitchFamily="34" charset="-128"/>
                <a:cs typeface="Arial" panose="020B0604020202020204" pitchFamily="34" charset="0"/>
              </a:rPr>
              <a:t> 2019 </a:t>
            </a:r>
            <a:r>
              <a:rPr lang="en-US" sz="1400" dirty="0">
                <a:solidFill>
                  <a:srgbClr val="33CCCC"/>
                </a:solidFill>
                <a:latin typeface="Adobe Heiti Std R" panose="020B0400000000000000" pitchFamily="34" charset="-128"/>
                <a:ea typeface="Adobe Heiti Std R" panose="020B0400000000000000" pitchFamily="34" charset="-128"/>
                <a:cs typeface="Arial" panose="020B0604020202020204" pitchFamily="34" charset="0"/>
              </a:rPr>
              <a:t>IRS tax information. </a:t>
            </a:r>
          </a:p>
          <a:p>
            <a:endParaRPr lang="en-US" sz="1400" dirty="0">
              <a:solidFill>
                <a:srgbClr val="33CCCC"/>
              </a:solidFill>
              <a:latin typeface="Adobe Heiti Std R" panose="020B0400000000000000" pitchFamily="34" charset="-128"/>
              <a:ea typeface="Adobe Heiti Std R" panose="020B0400000000000000" pitchFamily="34" charset="-128"/>
              <a:cs typeface="Arial" panose="020B0604020202020204" pitchFamily="34" charset="0"/>
            </a:endParaRPr>
          </a:p>
          <a:p>
            <a:r>
              <a:rPr lang="en-US" sz="1400" dirty="0">
                <a:solidFill>
                  <a:srgbClr val="33CCCC"/>
                </a:solidFill>
                <a:latin typeface="Adobe Heiti Std R" panose="020B0400000000000000" pitchFamily="34" charset="-128"/>
                <a:ea typeface="Adobe Heiti Std R" panose="020B0400000000000000" pitchFamily="34" charset="-128"/>
                <a:cs typeface="Arial" panose="020B0604020202020204" pitchFamily="34" charset="0"/>
              </a:rPr>
              <a:t>You will not be able to view the transferred income and tax information on the FAFSA. </a:t>
            </a:r>
          </a:p>
          <a:p>
            <a:endParaRPr lang="en-US" sz="1400" dirty="0">
              <a:solidFill>
                <a:srgbClr val="33CCCC"/>
              </a:solidFill>
              <a:latin typeface="Adobe Heiti Std R" panose="020B0400000000000000" pitchFamily="34" charset="-128"/>
              <a:ea typeface="Adobe Heiti Std R" panose="020B0400000000000000" pitchFamily="34" charset="-128"/>
              <a:cs typeface="Arial" panose="020B0604020202020204" pitchFamily="34" charset="0"/>
            </a:endParaRPr>
          </a:p>
          <a:p>
            <a:r>
              <a:rPr lang="en-US" sz="1400" dirty="0">
                <a:solidFill>
                  <a:srgbClr val="33CCCC"/>
                </a:solidFill>
                <a:latin typeface="Adobe Heiti Std R" panose="020B0400000000000000" pitchFamily="34" charset="-128"/>
                <a:ea typeface="Adobe Heiti Std R" panose="020B0400000000000000" pitchFamily="34" charset="-128"/>
                <a:cs typeface="Arial" panose="020B0604020202020204" pitchFamily="34" charset="0"/>
              </a:rPr>
              <a:t>You will see the words “Transferred from the IRS in the data entry fields throughout the online FAFSA. </a:t>
            </a:r>
          </a:p>
        </p:txBody>
      </p:sp>
      <p:pic>
        <p:nvPicPr>
          <p:cNvPr id="17" name="Picture 16"/>
          <p:cNvPicPr/>
          <p:nvPr/>
        </p:nvPicPr>
        <p:blipFill>
          <a:blip r:embed="rId2"/>
          <a:stretch>
            <a:fillRect/>
          </a:stretch>
        </p:blipFill>
        <p:spPr>
          <a:xfrm>
            <a:off x="457200" y="2437812"/>
            <a:ext cx="5943600" cy="3561080"/>
          </a:xfrm>
          <a:prstGeom prst="rect">
            <a:avLst/>
          </a:prstGeom>
        </p:spPr>
      </p:pic>
      <p:sp>
        <p:nvSpPr>
          <p:cNvPr id="19" name="Rounded Rectangle 18"/>
          <p:cNvSpPr/>
          <p:nvPr/>
        </p:nvSpPr>
        <p:spPr>
          <a:xfrm>
            <a:off x="838200" y="4876800"/>
            <a:ext cx="3124200" cy="609600"/>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Arrow Connector 20"/>
          <p:cNvCxnSpPr/>
          <p:nvPr/>
        </p:nvCxnSpPr>
        <p:spPr>
          <a:xfrm flipH="1" flipV="1">
            <a:off x="2133600" y="5257800"/>
            <a:ext cx="4648200" cy="457200"/>
          </a:xfrm>
          <a:prstGeom prst="straightConnector1">
            <a:avLst/>
          </a:prstGeom>
          <a:ln w="76200">
            <a:solidFill>
              <a:srgbClr val="FF66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a:fillRect/>
          </a:stretch>
        </p:blipFill>
        <p:spPr>
          <a:xfrm>
            <a:off x="3179042" y="3962400"/>
            <a:ext cx="249958" cy="170703"/>
          </a:xfrm>
          <a:prstGeom prst="rect">
            <a:avLst/>
          </a:prstGeom>
        </p:spPr>
      </p:pic>
      <p:pic>
        <p:nvPicPr>
          <p:cNvPr id="4" name="Picture 3"/>
          <p:cNvPicPr>
            <a:picLocks noChangeAspect="1"/>
          </p:cNvPicPr>
          <p:nvPr/>
        </p:nvPicPr>
        <p:blipFill>
          <a:blip r:embed="rId3"/>
          <a:stretch>
            <a:fillRect/>
          </a:stretch>
        </p:blipFill>
        <p:spPr>
          <a:xfrm>
            <a:off x="3505200" y="4981949"/>
            <a:ext cx="249958" cy="170703"/>
          </a:xfrm>
          <a:prstGeom prst="rect">
            <a:avLst/>
          </a:prstGeom>
        </p:spPr>
      </p:pic>
      <p:pic>
        <p:nvPicPr>
          <p:cNvPr id="5" name="Picture 4"/>
          <p:cNvPicPr>
            <a:picLocks noChangeAspect="1"/>
          </p:cNvPicPr>
          <p:nvPr/>
        </p:nvPicPr>
        <p:blipFill>
          <a:blip r:embed="rId4"/>
          <a:stretch>
            <a:fillRect/>
          </a:stretch>
        </p:blipFill>
        <p:spPr>
          <a:xfrm>
            <a:off x="3075401" y="3938847"/>
            <a:ext cx="457240" cy="231668"/>
          </a:xfrm>
          <a:prstGeom prst="rect">
            <a:avLst/>
          </a:prstGeom>
        </p:spPr>
      </p:pic>
      <p:pic>
        <p:nvPicPr>
          <p:cNvPr id="6" name="Picture 5"/>
          <p:cNvPicPr>
            <a:picLocks noChangeAspect="1"/>
          </p:cNvPicPr>
          <p:nvPr/>
        </p:nvPicPr>
        <p:blipFill>
          <a:blip r:embed="rId4"/>
          <a:stretch>
            <a:fillRect/>
          </a:stretch>
        </p:blipFill>
        <p:spPr>
          <a:xfrm>
            <a:off x="3429000" y="4981949"/>
            <a:ext cx="457240" cy="231668"/>
          </a:xfrm>
          <a:prstGeom prst="rect">
            <a:avLst/>
          </a:prstGeom>
        </p:spPr>
      </p:pic>
    </p:spTree>
    <p:extLst>
      <p:ext uri="{BB962C8B-B14F-4D97-AF65-F5344CB8AC3E}">
        <p14:creationId xmlns:p14="http://schemas.microsoft.com/office/powerpoint/2010/main" val="548091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152400"/>
            <a:ext cx="8534400" cy="1143000"/>
          </a:xfrm>
        </p:spPr>
        <p:txBody>
          <a:bodyPr>
            <a:normAutofit/>
          </a:bodyPr>
          <a:lstStyle/>
          <a:p>
            <a:pPr algn="ctr" eaLnBrk="1" fontAlgn="auto" hangingPunct="1">
              <a:spcAft>
                <a:spcPts val="0"/>
              </a:spcAft>
              <a:defRPr/>
            </a:pPr>
            <a:r>
              <a:rPr lang="en-US" sz="3400" b="1" cap="all" dirty="0">
                <a:latin typeface="Adobe Heiti Std R" panose="020B0400000000000000" pitchFamily="34" charset="-128"/>
                <a:ea typeface="Adobe Heiti Std R" panose="020B0400000000000000" pitchFamily="34" charset="-128"/>
                <a:cs typeface="Arial" pitchFamily="34" charset="0"/>
              </a:rPr>
              <a:t>How much does college cost?</a:t>
            </a:r>
          </a:p>
        </p:txBody>
      </p:sp>
      <p:sp>
        <p:nvSpPr>
          <p:cNvPr id="10243" name="Content Placeholder 2"/>
          <p:cNvSpPr>
            <a:spLocks noGrp="1"/>
          </p:cNvSpPr>
          <p:nvPr>
            <p:ph idx="1"/>
          </p:nvPr>
        </p:nvSpPr>
        <p:spPr>
          <a:xfrm>
            <a:off x="228601" y="1485900"/>
            <a:ext cx="8686799" cy="5105400"/>
          </a:xfrm>
        </p:spPr>
        <p:txBody>
          <a:bodyPr>
            <a:normAutofit fontScale="92500" lnSpcReduction="20000"/>
          </a:bodyPr>
          <a:lstStyle/>
          <a:p>
            <a:pPr marL="0" indent="0" eaLnBrk="1" hangingPunct="1">
              <a:buNone/>
            </a:pPr>
            <a:endParaRPr lang="en-US" dirty="0">
              <a:solidFill>
                <a:srgbClr val="33CCCC"/>
              </a:solidFill>
              <a:latin typeface="Adobe Heiti Std R" panose="020B0400000000000000" pitchFamily="34" charset="-128"/>
              <a:ea typeface="Adobe Heiti Std R" panose="020B0400000000000000" pitchFamily="34" charset="-128"/>
            </a:endParaRPr>
          </a:p>
          <a:p>
            <a:pPr eaLnBrk="1" hangingPunct="1"/>
            <a:r>
              <a:rPr lang="en-US" sz="1900" dirty="0">
                <a:solidFill>
                  <a:srgbClr val="33CCCC"/>
                </a:solidFill>
                <a:latin typeface="Adobe Heiti Std R" panose="020B0400000000000000" pitchFamily="34" charset="-128"/>
                <a:ea typeface="Adobe Heiti Std R" panose="020B0400000000000000" pitchFamily="34" charset="-128"/>
                <a:cs typeface="Arial" pitchFamily="34" charset="0"/>
              </a:rPr>
              <a:t>Right </a:t>
            </a:r>
            <a:r>
              <a:rPr lang="en-US" sz="1900" b="1" u="sng" dirty="0">
                <a:solidFill>
                  <a:srgbClr val="33CCCC"/>
                </a:solidFill>
                <a:latin typeface="Adobe Heiti Std R" panose="020B0400000000000000" pitchFamily="34" charset="-128"/>
                <a:ea typeface="Adobe Heiti Std R" panose="020B0400000000000000" pitchFamily="34" charset="-128"/>
                <a:cs typeface="Arial" pitchFamily="34" charset="0"/>
              </a:rPr>
              <a:t>now </a:t>
            </a:r>
            <a:r>
              <a:rPr lang="en-US" sz="1900" dirty="0">
                <a:solidFill>
                  <a:srgbClr val="33CCCC"/>
                </a:solidFill>
                <a:latin typeface="Adobe Heiti Std R" panose="020B0400000000000000" pitchFamily="34" charset="-128"/>
                <a:ea typeface="Adobe Heiti Std R" panose="020B0400000000000000" pitchFamily="34" charset="-128"/>
                <a:cs typeface="Arial" pitchFamily="34" charset="0"/>
              </a:rPr>
              <a:t>is the time for high school seniors to start the admissions application process! </a:t>
            </a:r>
            <a:endParaRPr lang="en-US" sz="1900" dirty="0">
              <a:solidFill>
                <a:srgbClr val="33CCCC"/>
              </a:solidFill>
              <a:latin typeface="Adobe Heiti Std R" panose="020B0400000000000000" pitchFamily="34" charset="-128"/>
              <a:ea typeface="Adobe Heiti Std R" panose="020B0400000000000000" pitchFamily="34" charset="-128"/>
              <a:cs typeface="Arial" pitchFamily="34" charset="0"/>
              <a:sym typeface="Wingdings" panose="05000000000000000000" pitchFamily="2" charset="2"/>
            </a:endParaRPr>
          </a:p>
          <a:p>
            <a:pPr eaLnBrk="1" hangingPunct="1"/>
            <a:endParaRPr lang="en-US" sz="1900" dirty="0">
              <a:solidFill>
                <a:srgbClr val="33CCCC"/>
              </a:solidFill>
              <a:latin typeface="Adobe Heiti Std R" panose="020B0400000000000000" pitchFamily="34" charset="-128"/>
              <a:ea typeface="Adobe Heiti Std R" panose="020B0400000000000000" pitchFamily="34" charset="-128"/>
              <a:cs typeface="Arial" pitchFamily="34" charset="0"/>
            </a:endParaRPr>
          </a:p>
          <a:p>
            <a:pPr eaLnBrk="1" hangingPunct="1"/>
            <a:r>
              <a:rPr lang="en-US" sz="1900" dirty="0">
                <a:solidFill>
                  <a:srgbClr val="33CCCC"/>
                </a:solidFill>
                <a:latin typeface="Adobe Heiti Std R" panose="020B0400000000000000" pitchFamily="34" charset="-128"/>
                <a:ea typeface="Adobe Heiti Std R" panose="020B0400000000000000" pitchFamily="34" charset="-128"/>
                <a:cs typeface="Arial" pitchFamily="34" charset="0"/>
              </a:rPr>
              <a:t>If a student is applying to multiple schools, one of the important things for the family to look at is the </a:t>
            </a:r>
            <a:r>
              <a:rPr lang="en-US" sz="1900" b="1" dirty="0">
                <a:solidFill>
                  <a:srgbClr val="33CCCC"/>
                </a:solidFill>
                <a:latin typeface="Adobe Heiti Std R" panose="020B0400000000000000" pitchFamily="34" charset="-128"/>
                <a:ea typeface="Adobe Heiti Std R" panose="020B0400000000000000" pitchFamily="34" charset="-128"/>
                <a:cs typeface="Arial" pitchFamily="34" charset="0"/>
              </a:rPr>
              <a:t>cost</a:t>
            </a:r>
            <a:r>
              <a:rPr lang="en-US" sz="1900" dirty="0">
                <a:solidFill>
                  <a:srgbClr val="33CCCC"/>
                </a:solidFill>
                <a:latin typeface="Adobe Heiti Std R" panose="020B0400000000000000" pitchFamily="34" charset="-128"/>
                <a:ea typeface="Adobe Heiti Std R" panose="020B0400000000000000" pitchFamily="34" charset="-128"/>
                <a:cs typeface="Arial" pitchFamily="34" charset="0"/>
              </a:rPr>
              <a:t> of each school the student is considering.</a:t>
            </a:r>
          </a:p>
          <a:p>
            <a:pPr eaLnBrk="1" hangingPunct="1"/>
            <a:endParaRPr lang="en-US" dirty="0">
              <a:solidFill>
                <a:srgbClr val="33CCCC"/>
              </a:solidFill>
              <a:latin typeface="Adobe Heiti Std R" panose="020B0400000000000000" pitchFamily="34" charset="-128"/>
              <a:ea typeface="Adobe Heiti Std R" panose="020B0400000000000000" pitchFamily="34" charset="-128"/>
              <a:cs typeface="Arial" pitchFamily="34" charset="0"/>
            </a:endParaRPr>
          </a:p>
          <a:p>
            <a:r>
              <a:rPr lang="en-US" sz="1900" dirty="0">
                <a:solidFill>
                  <a:srgbClr val="33CCCC"/>
                </a:solidFill>
                <a:latin typeface="Adobe Heiti Std R" panose="020B0400000000000000" pitchFamily="34" charset="-128"/>
                <a:ea typeface="Adobe Heiti Std R" panose="020B0400000000000000" pitchFamily="34" charset="-128"/>
                <a:cs typeface="Arial" pitchFamily="34" charset="0"/>
              </a:rPr>
              <a:t>The main costs to compare between schools are:</a:t>
            </a:r>
          </a:p>
          <a:p>
            <a:pPr lvl="1">
              <a:buFont typeface="Wingdings" panose="05000000000000000000" pitchFamily="2" charset="2"/>
              <a:buChar char="Ø"/>
            </a:pPr>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Tuition &amp; Fees</a:t>
            </a:r>
          </a:p>
          <a:p>
            <a:pPr lvl="1">
              <a:buFont typeface="Wingdings" panose="05000000000000000000" pitchFamily="2" charset="2"/>
              <a:buChar char="Ø"/>
            </a:pPr>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Room &amp; Board (for students who intend to live on campus)</a:t>
            </a:r>
          </a:p>
          <a:p>
            <a:pPr lvl="1">
              <a:buFont typeface="Wingdings" panose="05000000000000000000" pitchFamily="2" charset="2"/>
              <a:buChar char="Ø"/>
            </a:pPr>
            <a:endParaRPr lang="en-US" dirty="0">
              <a:solidFill>
                <a:srgbClr val="33CCCC"/>
              </a:solidFill>
              <a:latin typeface="Adobe Heiti Std R" panose="020B0400000000000000" pitchFamily="34" charset="-128"/>
              <a:ea typeface="Adobe Heiti Std R" panose="020B0400000000000000" pitchFamily="34" charset="-128"/>
              <a:cs typeface="Arial" pitchFamily="34" charset="0"/>
            </a:endParaRPr>
          </a:p>
          <a:p>
            <a:r>
              <a:rPr lang="en-US" sz="1900" dirty="0">
                <a:solidFill>
                  <a:srgbClr val="33CCCC"/>
                </a:solidFill>
                <a:latin typeface="Adobe Heiti Std R" panose="020B0400000000000000" pitchFamily="34" charset="-128"/>
                <a:ea typeface="Adobe Heiti Std R" panose="020B0400000000000000" pitchFamily="34" charset="-128"/>
                <a:cs typeface="Arial" pitchFamily="34" charset="0"/>
              </a:rPr>
              <a:t>Where to find this information: </a:t>
            </a:r>
          </a:p>
          <a:p>
            <a:pPr lvl="1">
              <a:buFont typeface="Wingdings" panose="05000000000000000000" pitchFamily="2" charset="2"/>
              <a:buChar char="Ø"/>
            </a:pPr>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The school's website </a:t>
            </a:r>
          </a:p>
          <a:p>
            <a:pPr lvl="1">
              <a:buFont typeface="Wingdings" panose="05000000000000000000" pitchFamily="2" charset="2"/>
              <a:buChar char="Ø"/>
            </a:pPr>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The school's admissions office</a:t>
            </a:r>
          </a:p>
          <a:p>
            <a:pPr lvl="1">
              <a:buFont typeface="Wingdings" panose="05000000000000000000" pitchFamily="2" charset="2"/>
              <a:buChar char="Ø"/>
            </a:pPr>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The school's financial aid office</a:t>
            </a:r>
          </a:p>
          <a:p>
            <a:pPr marL="457200" lvl="1" indent="0">
              <a:buNone/>
            </a:pPr>
            <a:endParaRPr lang="en-US" dirty="0">
              <a:latin typeface="Arial" pitchFamily="34" charset="0"/>
              <a:cs typeface="Arial" pitchFamily="34" charset="0"/>
            </a:endParaRPr>
          </a:p>
          <a:p>
            <a:pPr eaLnBrk="1" hangingPunct="1"/>
            <a:endParaRPr lang="en-US" dirty="0">
              <a:solidFill>
                <a:schemeClr val="tx1"/>
              </a:solidFill>
              <a:latin typeface="Arial" pitchFamily="34" charset="0"/>
              <a:cs typeface="Arial" pitchFamily="34" charset="0"/>
            </a:endParaRPr>
          </a:p>
          <a:p>
            <a:pPr eaLnBrk="1" hangingPunct="1">
              <a:buFont typeface="Wingdings" pitchFamily="2" charset="2"/>
              <a:buNone/>
            </a:pPr>
            <a:endParaRPr lang="en-US" dirty="0"/>
          </a:p>
        </p:txBody>
      </p:sp>
      <p:pic>
        <p:nvPicPr>
          <p:cNvPr id="5" name="Picture 4"/>
          <p:cNvPicPr>
            <a:picLocks noChangeAspect="1"/>
          </p:cNvPicPr>
          <p:nvPr/>
        </p:nvPicPr>
        <p:blipFill rotWithShape="1">
          <a:blip r:embed="rId2"/>
          <a:srcRect l="4399" t="2908" r="3542" b="6985"/>
          <a:stretch/>
        </p:blipFill>
        <p:spPr>
          <a:xfrm>
            <a:off x="6858000" y="4229101"/>
            <a:ext cx="1981201" cy="2362199"/>
          </a:xfrm>
          <a:prstGeom prst="rect">
            <a:avLst/>
          </a:prstGeom>
          <a:ln w="76200">
            <a:solidFill>
              <a:srgbClr val="FF6600"/>
            </a:solid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38200"/>
            <a:ext cx="7633742" cy="796063"/>
          </a:xfrm>
        </p:spPr>
        <p:txBody>
          <a:bodyPr>
            <a:noAutofit/>
          </a:bodyPr>
          <a:lstStyle/>
          <a:p>
            <a:pPr algn="ctr"/>
            <a:r>
              <a:rPr lang="en-US" sz="4000" dirty="0">
                <a:latin typeface="Adobe Heiti Std R" panose="020B0400000000000000" pitchFamily="34" charset="-128"/>
                <a:ea typeface="Adobe Heiti Std R" panose="020B0400000000000000" pitchFamily="34" charset="-128"/>
              </a:rPr>
              <a:t>FILING THE FAFSA- </a:t>
            </a:r>
            <a:br>
              <a:rPr lang="en-US" sz="4000" dirty="0">
                <a:latin typeface="Adobe Heiti Std R" panose="020B0400000000000000" pitchFamily="34" charset="-128"/>
                <a:ea typeface="Adobe Heiti Std R" panose="020B0400000000000000" pitchFamily="34" charset="-128"/>
              </a:rPr>
            </a:br>
            <a:r>
              <a:rPr lang="en-US" sz="4000" i="1" dirty="0">
                <a:latin typeface="Adobe Heiti Std R" panose="020B0400000000000000" pitchFamily="34" charset="-128"/>
                <a:ea typeface="Adobe Heiti Std R" panose="020B0400000000000000" pitchFamily="34" charset="-128"/>
              </a:rPr>
              <a:t>myStudentAid</a:t>
            </a:r>
            <a:r>
              <a:rPr lang="en-US" sz="4000" dirty="0">
                <a:latin typeface="Adobe Heiti Std R" panose="020B0400000000000000" pitchFamily="34" charset="-128"/>
                <a:ea typeface="Adobe Heiti Std R" panose="020B0400000000000000" pitchFamily="34" charset="-128"/>
              </a:rPr>
              <a:t> App</a:t>
            </a:r>
          </a:p>
        </p:txBody>
      </p:sp>
      <p:sp>
        <p:nvSpPr>
          <p:cNvPr id="10" name="Content Placeholder 9"/>
          <p:cNvSpPr>
            <a:spLocks noGrp="1"/>
          </p:cNvSpPr>
          <p:nvPr>
            <p:ph idx="1"/>
          </p:nvPr>
        </p:nvSpPr>
        <p:spPr>
          <a:xfrm>
            <a:off x="685800" y="4114800"/>
            <a:ext cx="7633742" cy="3593591"/>
          </a:xfrm>
        </p:spPr>
        <p:txBody>
          <a:bodyPr/>
          <a:lstStyle/>
          <a:p>
            <a:pPr marL="0" indent="0" algn="ctr">
              <a:buNone/>
            </a:pPr>
            <a:r>
              <a:rPr lang="en-US" dirty="0">
                <a:solidFill>
                  <a:srgbClr val="33CCCC"/>
                </a:solidFill>
                <a:latin typeface="Adobe Heiti Std R" panose="020B0400000000000000" pitchFamily="34" charset="-128"/>
                <a:ea typeface="Adobe Heiti Std R" panose="020B0400000000000000" pitchFamily="34" charset="-128"/>
              </a:rPr>
              <a:t>mySudentAid is the official app of Federal Student Aid (FSA) and the U.S Department of Education where you can submit your FAFSA</a:t>
            </a:r>
          </a:p>
        </p:txBody>
      </p:sp>
      <p:pic>
        <p:nvPicPr>
          <p:cNvPr id="8" name="Picture 7"/>
          <p:cNvPicPr>
            <a:picLocks noChangeAspect="1"/>
          </p:cNvPicPr>
          <p:nvPr/>
        </p:nvPicPr>
        <p:blipFill>
          <a:blip r:embed="rId2"/>
          <a:stretch>
            <a:fillRect/>
          </a:stretch>
        </p:blipFill>
        <p:spPr>
          <a:xfrm>
            <a:off x="5410200" y="762000"/>
            <a:ext cx="3552825" cy="790575"/>
          </a:xfrm>
          <a:prstGeom prst="rect">
            <a:avLst/>
          </a:prstGeom>
          <a:ln w="76200">
            <a:solidFill>
              <a:srgbClr val="FF6600"/>
            </a:solidFill>
          </a:ln>
        </p:spPr>
      </p:pic>
      <p:pic>
        <p:nvPicPr>
          <p:cNvPr id="11" name="Picture 10"/>
          <p:cNvPicPr>
            <a:picLocks noChangeAspect="1"/>
          </p:cNvPicPr>
          <p:nvPr/>
        </p:nvPicPr>
        <p:blipFill>
          <a:blip r:embed="rId3"/>
          <a:stretch>
            <a:fillRect/>
          </a:stretch>
        </p:blipFill>
        <p:spPr>
          <a:xfrm>
            <a:off x="3121546" y="2057400"/>
            <a:ext cx="2762250" cy="3143250"/>
          </a:xfrm>
          <a:prstGeom prst="rect">
            <a:avLst/>
          </a:prstGeom>
          <a:ln w="76200">
            <a:solidFill>
              <a:srgbClr val="FF6600"/>
            </a:solidFill>
          </a:ln>
        </p:spPr>
      </p:pic>
    </p:spTree>
    <p:extLst>
      <p:ext uri="{BB962C8B-B14F-4D97-AF65-F5344CB8AC3E}">
        <p14:creationId xmlns:p14="http://schemas.microsoft.com/office/powerpoint/2010/main" val="3093876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9259" t="9385" r="9524" b="4826"/>
          <a:stretch/>
        </p:blipFill>
        <p:spPr>
          <a:xfrm>
            <a:off x="6389375" y="146830"/>
            <a:ext cx="2599267" cy="4876800"/>
          </a:xfrm>
          <a:prstGeom prst="rect">
            <a:avLst/>
          </a:prstGeom>
          <a:ln w="76200">
            <a:solidFill>
              <a:srgbClr val="92D050"/>
            </a:solidFill>
          </a:ln>
        </p:spPr>
      </p:pic>
      <p:pic>
        <p:nvPicPr>
          <p:cNvPr id="12" name="Picture 11"/>
          <p:cNvPicPr>
            <a:picLocks noChangeAspect="1"/>
          </p:cNvPicPr>
          <p:nvPr/>
        </p:nvPicPr>
        <p:blipFill rotWithShape="1">
          <a:blip r:embed="rId3"/>
          <a:srcRect t="1466" r="2804"/>
          <a:stretch/>
        </p:blipFill>
        <p:spPr>
          <a:xfrm>
            <a:off x="118456" y="145445"/>
            <a:ext cx="2667000" cy="4775690"/>
          </a:xfrm>
          <a:prstGeom prst="rect">
            <a:avLst/>
          </a:prstGeom>
          <a:ln w="76200">
            <a:solidFill>
              <a:srgbClr val="FF6600"/>
            </a:solidFill>
          </a:ln>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9499" t="9982" r="9449" b="5882"/>
          <a:stretch/>
        </p:blipFill>
        <p:spPr>
          <a:xfrm>
            <a:off x="3200400" y="1828800"/>
            <a:ext cx="2667000" cy="4917281"/>
          </a:xfrm>
          <a:prstGeom prst="rect">
            <a:avLst/>
          </a:prstGeom>
          <a:ln w="76200">
            <a:solidFill>
              <a:srgbClr val="33CCCC"/>
            </a:solidFill>
          </a:ln>
        </p:spPr>
      </p:pic>
      <p:sp>
        <p:nvSpPr>
          <p:cNvPr id="17" name="TextBox 16"/>
          <p:cNvSpPr txBox="1"/>
          <p:nvPr/>
        </p:nvSpPr>
        <p:spPr>
          <a:xfrm>
            <a:off x="114300" y="5320099"/>
            <a:ext cx="2628900" cy="923330"/>
          </a:xfrm>
          <a:prstGeom prst="rect">
            <a:avLst/>
          </a:prstGeom>
          <a:noFill/>
        </p:spPr>
        <p:txBody>
          <a:bodyPr wrap="square" rtlCol="0">
            <a:spAutoFit/>
          </a:bodyPr>
          <a:lstStyle/>
          <a:p>
            <a:pPr algn="ctr"/>
            <a:r>
              <a:rPr lang="en-US" b="1" dirty="0">
                <a:solidFill>
                  <a:srgbClr val="33CCCC"/>
                </a:solidFill>
                <a:latin typeface="Adobe Heiti Std R" panose="020B0400000000000000" pitchFamily="34" charset="-128"/>
                <a:ea typeface="Adobe Heiti Std R" panose="020B0400000000000000" pitchFamily="34" charset="-128"/>
              </a:rPr>
              <a:t>You can submit a 2021-2021</a:t>
            </a:r>
          </a:p>
          <a:p>
            <a:pPr algn="ctr"/>
            <a:r>
              <a:rPr lang="en-US" b="1" dirty="0">
                <a:solidFill>
                  <a:srgbClr val="33CCCC"/>
                </a:solidFill>
                <a:latin typeface="Adobe Heiti Std R" panose="020B0400000000000000" pitchFamily="34" charset="-128"/>
                <a:ea typeface="Adobe Heiti Std R" panose="020B0400000000000000" pitchFamily="34" charset="-128"/>
              </a:rPr>
              <a:t>FAFSA with this app </a:t>
            </a:r>
          </a:p>
        </p:txBody>
      </p:sp>
      <p:sp>
        <p:nvSpPr>
          <p:cNvPr id="18" name="TextBox 17"/>
          <p:cNvSpPr txBox="1"/>
          <p:nvPr/>
        </p:nvSpPr>
        <p:spPr>
          <a:xfrm>
            <a:off x="3101963" y="762000"/>
            <a:ext cx="3097323" cy="369332"/>
          </a:xfrm>
          <a:prstGeom prst="rect">
            <a:avLst/>
          </a:prstGeom>
          <a:noFill/>
        </p:spPr>
        <p:txBody>
          <a:bodyPr wrap="none" rtlCol="0">
            <a:spAutoFit/>
          </a:bodyPr>
          <a:lstStyle/>
          <a:p>
            <a:r>
              <a:rPr lang="en-US" b="1" dirty="0">
                <a:solidFill>
                  <a:srgbClr val="92D050"/>
                </a:solidFill>
                <a:latin typeface="Adobe Heiti Std R" panose="020B0400000000000000" pitchFamily="34" charset="-128"/>
                <a:ea typeface="Adobe Heiti Std R" panose="020B0400000000000000" pitchFamily="34" charset="-128"/>
              </a:rPr>
              <a:t>Log in with your FAFSA ID </a:t>
            </a:r>
          </a:p>
        </p:txBody>
      </p:sp>
      <p:sp>
        <p:nvSpPr>
          <p:cNvPr id="21" name="TextBox 20"/>
          <p:cNvSpPr txBox="1"/>
          <p:nvPr/>
        </p:nvSpPr>
        <p:spPr>
          <a:xfrm>
            <a:off x="6147571" y="5320099"/>
            <a:ext cx="2828018" cy="1200329"/>
          </a:xfrm>
          <a:prstGeom prst="rect">
            <a:avLst/>
          </a:prstGeom>
          <a:noFill/>
        </p:spPr>
        <p:txBody>
          <a:bodyPr wrap="none" rtlCol="0">
            <a:spAutoFit/>
          </a:bodyPr>
          <a:lstStyle/>
          <a:p>
            <a:pPr algn="ctr"/>
            <a:r>
              <a:rPr lang="en-US" b="1" dirty="0">
                <a:solidFill>
                  <a:srgbClr val="FF6600"/>
                </a:solidFill>
                <a:latin typeface="Adobe Heiti Std R" panose="020B0400000000000000" pitchFamily="34" charset="-128"/>
                <a:ea typeface="Adobe Heiti Std R" panose="020B0400000000000000" pitchFamily="34" charset="-128"/>
              </a:rPr>
              <a:t>myFAFSA: save, view </a:t>
            </a:r>
          </a:p>
          <a:p>
            <a:pPr algn="ctr"/>
            <a:r>
              <a:rPr lang="en-US" b="1" dirty="0">
                <a:solidFill>
                  <a:srgbClr val="FF6600"/>
                </a:solidFill>
                <a:latin typeface="Adobe Heiti Std R" panose="020B0400000000000000" pitchFamily="34" charset="-128"/>
                <a:ea typeface="Adobe Heiti Std R" panose="020B0400000000000000" pitchFamily="34" charset="-128"/>
              </a:rPr>
              <a:t>progress, reset options </a:t>
            </a:r>
          </a:p>
          <a:p>
            <a:pPr algn="ctr"/>
            <a:endParaRPr lang="en-US" b="1" dirty="0">
              <a:solidFill>
                <a:srgbClr val="FF6600"/>
              </a:solidFill>
              <a:latin typeface="Adobe Heiti Std R" panose="020B0400000000000000" pitchFamily="34" charset="-128"/>
              <a:ea typeface="Adobe Heiti Std R" panose="020B0400000000000000" pitchFamily="34" charset="-128"/>
            </a:endParaRPr>
          </a:p>
          <a:p>
            <a:pPr algn="ctr"/>
            <a:r>
              <a:rPr lang="en-US" b="1" dirty="0">
                <a:solidFill>
                  <a:srgbClr val="FF6600"/>
                </a:solidFill>
                <a:latin typeface="Adobe Heiti Std R" panose="020B0400000000000000" pitchFamily="34" charset="-128"/>
                <a:ea typeface="Adobe Heiti Std R" panose="020B0400000000000000" pitchFamily="34" charset="-128"/>
              </a:rPr>
              <a:t>Explore myFederalloans</a:t>
            </a:r>
          </a:p>
        </p:txBody>
      </p:sp>
    </p:spTree>
    <p:extLst>
      <p:ext uri="{BB962C8B-B14F-4D97-AF65-F5344CB8AC3E}">
        <p14:creationId xmlns:p14="http://schemas.microsoft.com/office/powerpoint/2010/main" val="28219136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283" t="9889" r="7447" b="5690"/>
          <a:stretch/>
        </p:blipFill>
        <p:spPr>
          <a:xfrm>
            <a:off x="6781800" y="2660229"/>
            <a:ext cx="2312813" cy="4143788"/>
          </a:xfrm>
          <a:prstGeom prst="rect">
            <a:avLst/>
          </a:prstGeom>
          <a:ln w="76200">
            <a:solidFill>
              <a:srgbClr val="33CCCC"/>
            </a:solidFill>
          </a:ln>
        </p:spPr>
      </p:pic>
      <p:pic>
        <p:nvPicPr>
          <p:cNvPr id="7" name="Picture 6"/>
          <p:cNvPicPr>
            <a:picLocks noChangeAspect="1"/>
          </p:cNvPicPr>
          <p:nvPr/>
        </p:nvPicPr>
        <p:blipFill rotWithShape="1">
          <a:blip r:embed="rId3"/>
          <a:srcRect l="8061" t="10893" r="9145" b="6192"/>
          <a:stretch/>
        </p:blipFill>
        <p:spPr>
          <a:xfrm>
            <a:off x="66137" y="74972"/>
            <a:ext cx="2431520" cy="4322702"/>
          </a:xfrm>
          <a:prstGeom prst="rect">
            <a:avLst/>
          </a:prstGeom>
          <a:ln w="76200">
            <a:solidFill>
              <a:srgbClr val="33CCCC"/>
            </a:solidFill>
          </a:ln>
        </p:spPr>
      </p:pic>
      <p:pic>
        <p:nvPicPr>
          <p:cNvPr id="5" name="Content Placeholder 4"/>
          <p:cNvPicPr>
            <a:picLocks noGrp="1" noChangeAspect="1"/>
          </p:cNvPicPr>
          <p:nvPr>
            <p:ph idx="4294967295"/>
          </p:nvPr>
        </p:nvPicPr>
        <p:blipFill rotWithShape="1">
          <a:blip r:embed="rId4"/>
          <a:srcRect l="7843" t="10907" r="10344" b="6122"/>
          <a:stretch/>
        </p:blipFill>
        <p:spPr>
          <a:xfrm>
            <a:off x="4793785" y="74972"/>
            <a:ext cx="2381250" cy="4005262"/>
          </a:xfrm>
          <a:prstGeom prst="rect">
            <a:avLst/>
          </a:prstGeom>
          <a:ln w="76200">
            <a:solidFill>
              <a:srgbClr val="92D050"/>
            </a:solidFill>
          </a:ln>
        </p:spPr>
      </p:pic>
      <p:pic>
        <p:nvPicPr>
          <p:cNvPr id="6" name="Picture 5"/>
          <p:cNvPicPr>
            <a:picLocks noChangeAspect="1"/>
          </p:cNvPicPr>
          <p:nvPr/>
        </p:nvPicPr>
        <p:blipFill rotWithShape="1">
          <a:blip r:embed="rId5"/>
          <a:srcRect l="9085" t="10526" r="7999" b="5199"/>
          <a:stretch/>
        </p:blipFill>
        <p:spPr>
          <a:xfrm>
            <a:off x="2412203" y="2561897"/>
            <a:ext cx="2384353" cy="4242120"/>
          </a:xfrm>
          <a:prstGeom prst="rect">
            <a:avLst/>
          </a:prstGeom>
          <a:ln w="76200">
            <a:solidFill>
              <a:srgbClr val="FF6600"/>
            </a:solidFill>
          </a:ln>
        </p:spPr>
      </p:pic>
      <p:sp>
        <p:nvSpPr>
          <p:cNvPr id="10" name="TextBox 9"/>
          <p:cNvSpPr txBox="1"/>
          <p:nvPr/>
        </p:nvSpPr>
        <p:spPr>
          <a:xfrm>
            <a:off x="352755" y="5277680"/>
            <a:ext cx="1739580" cy="646331"/>
          </a:xfrm>
          <a:prstGeom prst="rect">
            <a:avLst/>
          </a:prstGeom>
          <a:noFill/>
        </p:spPr>
        <p:txBody>
          <a:bodyPr wrap="none" rtlCol="0">
            <a:spAutoFit/>
          </a:bodyPr>
          <a:lstStyle/>
          <a:p>
            <a:pPr algn="ctr"/>
            <a:r>
              <a:rPr lang="en-US" b="1" dirty="0">
                <a:solidFill>
                  <a:srgbClr val="FF6600"/>
                </a:solidFill>
                <a:latin typeface="Adobe Heiti Std R" panose="020B0400000000000000" pitchFamily="34" charset="-128"/>
                <a:ea typeface="Adobe Heiti Std R" panose="020B0400000000000000" pitchFamily="34" charset="-128"/>
              </a:rPr>
              <a:t>Simply add </a:t>
            </a:r>
          </a:p>
          <a:p>
            <a:pPr algn="ctr"/>
            <a:r>
              <a:rPr lang="en-US" b="1" dirty="0">
                <a:solidFill>
                  <a:srgbClr val="FF6600"/>
                </a:solidFill>
                <a:latin typeface="Adobe Heiti Std R" panose="020B0400000000000000" pitchFamily="34" charset="-128"/>
                <a:ea typeface="Adobe Heiti Std R" panose="020B0400000000000000" pitchFamily="34" charset="-128"/>
              </a:rPr>
              <a:t>a school code </a:t>
            </a:r>
          </a:p>
        </p:txBody>
      </p:sp>
      <p:sp>
        <p:nvSpPr>
          <p:cNvPr id="11" name="TextBox 10"/>
          <p:cNvSpPr txBox="1"/>
          <p:nvPr/>
        </p:nvSpPr>
        <p:spPr>
          <a:xfrm>
            <a:off x="2488484" y="810185"/>
            <a:ext cx="2279791" cy="1200329"/>
          </a:xfrm>
          <a:prstGeom prst="rect">
            <a:avLst/>
          </a:prstGeom>
          <a:noFill/>
        </p:spPr>
        <p:txBody>
          <a:bodyPr wrap="none" rtlCol="0">
            <a:spAutoFit/>
          </a:bodyPr>
          <a:lstStyle/>
          <a:p>
            <a:pPr algn="ctr"/>
            <a:r>
              <a:rPr lang="en-US" b="1" dirty="0">
                <a:solidFill>
                  <a:srgbClr val="92D050"/>
                </a:solidFill>
                <a:latin typeface="Adobe Heiti Std R" panose="020B0400000000000000" pitchFamily="34" charset="-128"/>
                <a:ea typeface="Adobe Heiti Std R" panose="020B0400000000000000" pitchFamily="34" charset="-128"/>
              </a:rPr>
              <a:t>A check list </a:t>
            </a:r>
          </a:p>
          <a:p>
            <a:pPr algn="ctr"/>
            <a:r>
              <a:rPr lang="en-US" b="1" dirty="0">
                <a:solidFill>
                  <a:srgbClr val="92D050"/>
                </a:solidFill>
                <a:latin typeface="Adobe Heiti Std R" panose="020B0400000000000000" pitchFamily="34" charset="-128"/>
                <a:ea typeface="Adobe Heiti Std R" panose="020B0400000000000000" pitchFamily="34" charset="-128"/>
              </a:rPr>
              <a:t>shows you when</a:t>
            </a:r>
          </a:p>
          <a:p>
            <a:pPr algn="ctr"/>
            <a:r>
              <a:rPr lang="en-US" b="1" dirty="0">
                <a:solidFill>
                  <a:srgbClr val="92D050"/>
                </a:solidFill>
                <a:latin typeface="Adobe Heiti Std R" panose="020B0400000000000000" pitchFamily="34" charset="-128"/>
                <a:ea typeface="Adobe Heiti Std R" panose="020B0400000000000000" pitchFamily="34" charset="-128"/>
              </a:rPr>
              <a:t> you've completed </a:t>
            </a:r>
          </a:p>
          <a:p>
            <a:pPr algn="ctr"/>
            <a:r>
              <a:rPr lang="en-US" b="1" dirty="0">
                <a:solidFill>
                  <a:srgbClr val="92D050"/>
                </a:solidFill>
                <a:latin typeface="Adobe Heiti Std R" panose="020B0400000000000000" pitchFamily="34" charset="-128"/>
                <a:ea typeface="Adobe Heiti Std R" panose="020B0400000000000000" pitchFamily="34" charset="-128"/>
              </a:rPr>
              <a:t>each step</a:t>
            </a:r>
          </a:p>
        </p:txBody>
      </p:sp>
      <p:sp>
        <p:nvSpPr>
          <p:cNvPr id="12" name="TextBox 11"/>
          <p:cNvSpPr txBox="1"/>
          <p:nvPr/>
        </p:nvSpPr>
        <p:spPr>
          <a:xfrm>
            <a:off x="4913652" y="5277680"/>
            <a:ext cx="1803699" cy="646331"/>
          </a:xfrm>
          <a:prstGeom prst="rect">
            <a:avLst/>
          </a:prstGeom>
          <a:noFill/>
        </p:spPr>
        <p:txBody>
          <a:bodyPr wrap="none" rtlCol="0">
            <a:spAutoFit/>
          </a:bodyPr>
          <a:lstStyle/>
          <a:p>
            <a:pPr algn="ctr"/>
            <a:r>
              <a:rPr lang="en-US" dirty="0">
                <a:solidFill>
                  <a:srgbClr val="33CCCC"/>
                </a:solidFill>
                <a:latin typeface="Adobe Heiti Std R" panose="020B0400000000000000" pitchFamily="34" charset="-128"/>
                <a:ea typeface="Adobe Heiti Std R" panose="020B0400000000000000" pitchFamily="34" charset="-128"/>
              </a:rPr>
              <a:t>Easy </a:t>
            </a:r>
            <a:r>
              <a:rPr lang="en-US" b="1" dirty="0">
                <a:solidFill>
                  <a:srgbClr val="33CCCC"/>
                </a:solidFill>
                <a:latin typeface="Adobe Heiti Std R" panose="020B0400000000000000" pitchFamily="34" charset="-128"/>
                <a:ea typeface="Adobe Heiti Std R" panose="020B0400000000000000" pitchFamily="34" charset="-128"/>
              </a:rPr>
              <a:t>signature</a:t>
            </a:r>
            <a:r>
              <a:rPr lang="en-US" dirty="0">
                <a:solidFill>
                  <a:srgbClr val="33CCCC"/>
                </a:solidFill>
                <a:latin typeface="Adobe Heiti Std R" panose="020B0400000000000000" pitchFamily="34" charset="-128"/>
                <a:ea typeface="Adobe Heiti Std R" panose="020B0400000000000000" pitchFamily="34" charset="-128"/>
              </a:rPr>
              <a:t> </a:t>
            </a:r>
          </a:p>
          <a:p>
            <a:pPr algn="ctr"/>
            <a:r>
              <a:rPr lang="en-US" dirty="0">
                <a:solidFill>
                  <a:srgbClr val="33CCCC"/>
                </a:solidFill>
                <a:latin typeface="Adobe Heiti Std R" panose="020B0400000000000000" pitchFamily="34" charset="-128"/>
                <a:ea typeface="Adobe Heiti Std R" panose="020B0400000000000000" pitchFamily="34" charset="-128"/>
              </a:rPr>
              <a:t>box </a:t>
            </a:r>
          </a:p>
        </p:txBody>
      </p:sp>
      <p:sp>
        <p:nvSpPr>
          <p:cNvPr id="2" name="TextBox 1"/>
          <p:cNvSpPr txBox="1"/>
          <p:nvPr/>
        </p:nvSpPr>
        <p:spPr>
          <a:xfrm>
            <a:off x="7274652" y="1087183"/>
            <a:ext cx="1720343" cy="646331"/>
          </a:xfrm>
          <a:prstGeom prst="rect">
            <a:avLst/>
          </a:prstGeom>
          <a:noFill/>
        </p:spPr>
        <p:txBody>
          <a:bodyPr wrap="none" rtlCol="0">
            <a:spAutoFit/>
          </a:bodyPr>
          <a:lstStyle/>
          <a:p>
            <a:pPr algn="ctr"/>
            <a:r>
              <a:rPr lang="en-US" b="1" dirty="0">
                <a:solidFill>
                  <a:srgbClr val="FF6600"/>
                </a:solidFill>
                <a:latin typeface="Adobe Heiti Std R" panose="020B0400000000000000" pitchFamily="34" charset="-128"/>
                <a:ea typeface="Adobe Heiti Std R" panose="020B0400000000000000" pitchFamily="34" charset="-128"/>
              </a:rPr>
              <a:t>Download </a:t>
            </a:r>
          </a:p>
          <a:p>
            <a:pPr algn="ctr"/>
            <a:r>
              <a:rPr lang="en-US" b="1" dirty="0">
                <a:solidFill>
                  <a:srgbClr val="FF6600"/>
                </a:solidFill>
                <a:latin typeface="Adobe Heiti Std R" panose="020B0400000000000000" pitchFamily="34" charset="-128"/>
                <a:ea typeface="Adobe Heiti Std R" panose="020B0400000000000000" pitchFamily="34" charset="-128"/>
              </a:rPr>
              <a:t>the App now!</a:t>
            </a:r>
          </a:p>
        </p:txBody>
      </p:sp>
    </p:spTree>
    <p:extLst>
      <p:ext uri="{BB962C8B-B14F-4D97-AF65-F5344CB8AC3E}">
        <p14:creationId xmlns:p14="http://schemas.microsoft.com/office/powerpoint/2010/main" val="2021108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766" y="552928"/>
            <a:ext cx="7704667" cy="838199"/>
          </a:xfrm>
        </p:spPr>
        <p:txBody>
          <a:bodyPr>
            <a:normAutofit/>
          </a:bodyPr>
          <a:lstStyle/>
          <a:p>
            <a:pPr algn="ctr">
              <a:defRPr/>
            </a:pPr>
            <a:r>
              <a:rPr lang="en-US" sz="4000" b="1" cap="all" dirty="0">
                <a:latin typeface="Adobe Heiti Std R" panose="020B0400000000000000" pitchFamily="34" charset="-128"/>
                <a:ea typeface="Adobe Heiti Std R" panose="020B0400000000000000" pitchFamily="34" charset="-128"/>
                <a:cs typeface="Arial" pitchFamily="34" charset="0"/>
              </a:rPr>
              <a:t>Final Notes</a:t>
            </a:r>
          </a:p>
        </p:txBody>
      </p:sp>
      <p:sp>
        <p:nvSpPr>
          <p:cNvPr id="44035" name="Content Placeholder 2"/>
          <p:cNvSpPr>
            <a:spLocks noGrp="1"/>
          </p:cNvSpPr>
          <p:nvPr>
            <p:ph idx="1"/>
          </p:nvPr>
        </p:nvSpPr>
        <p:spPr>
          <a:xfrm>
            <a:off x="152399" y="1574800"/>
            <a:ext cx="8915400" cy="3810000"/>
          </a:xfrm>
        </p:spPr>
        <p:txBody>
          <a:bodyPr>
            <a:normAutofit/>
          </a:bodyPr>
          <a:lstStyle/>
          <a:p>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Many schools issue students a school e-mail address upon acceptance, and e-mail is a primary form of communication with the student.</a:t>
            </a:r>
          </a:p>
          <a:p>
            <a:pPr lvl="1">
              <a:buFont typeface="Wingdings" panose="05000000000000000000" pitchFamily="2" charset="2"/>
              <a:buChar char="Ø"/>
            </a:pPr>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Students need to check their school e-mail accounts regularly!</a:t>
            </a:r>
          </a:p>
          <a:p>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Students may receive requests from the school's Financial Aid Office for additional documents.</a:t>
            </a:r>
          </a:p>
          <a:p>
            <a:pPr lvl="1">
              <a:buFont typeface="Wingdings" panose="05000000000000000000" pitchFamily="2" charset="2"/>
              <a:buChar char="Ø"/>
            </a:pPr>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Submit any documents requested right away!</a:t>
            </a:r>
          </a:p>
          <a:p>
            <a:pPr lvl="1">
              <a:buFont typeface="Wingdings" panose="05000000000000000000" pitchFamily="2" charset="2"/>
              <a:buChar char="Ø"/>
            </a:pPr>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Schools will request these documents because they need them to finalize a student's financial aid offer.</a:t>
            </a:r>
          </a:p>
          <a:p>
            <a:pPr lvl="1">
              <a:buFont typeface="Wingdings 2" pitchFamily="18" charset="2"/>
              <a:buNone/>
            </a:pP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399" y="4994036"/>
            <a:ext cx="5105400" cy="1148873"/>
          </a:xfrm>
          <a:prstGeom prst="rect">
            <a:avLst/>
          </a:prstGeom>
          <a:ln w="76200">
            <a:solidFill>
              <a:srgbClr val="FF6600"/>
            </a:solid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04667" cy="1524000"/>
          </a:xfrm>
        </p:spPr>
        <p:txBody>
          <a:bodyPr>
            <a:normAutofit/>
          </a:bodyPr>
          <a:lstStyle/>
          <a:p>
            <a:pPr algn="ctr">
              <a:defRPr/>
            </a:pPr>
            <a:r>
              <a:rPr lang="en-US" sz="4000" b="1" cap="all" dirty="0">
                <a:latin typeface="Adobe Heiti Std R" panose="020B0400000000000000" pitchFamily="34" charset="-128"/>
                <a:ea typeface="Adobe Heiti Std R" panose="020B0400000000000000" pitchFamily="34" charset="-128"/>
                <a:cs typeface="Arial" pitchFamily="34" charset="0"/>
              </a:rPr>
              <a:t>Final Notes</a:t>
            </a:r>
          </a:p>
        </p:txBody>
      </p:sp>
      <p:sp>
        <p:nvSpPr>
          <p:cNvPr id="45059" name="Content Placeholder 2"/>
          <p:cNvSpPr>
            <a:spLocks noGrp="1"/>
          </p:cNvSpPr>
          <p:nvPr>
            <p:ph idx="1"/>
          </p:nvPr>
        </p:nvSpPr>
        <p:spPr>
          <a:xfrm>
            <a:off x="304800" y="2057400"/>
            <a:ext cx="8610600" cy="5023556"/>
          </a:xfrm>
        </p:spPr>
        <p:txBody>
          <a:bodyPr>
            <a:normAutofit/>
          </a:bodyPr>
          <a:lstStyle/>
          <a:p>
            <a:r>
              <a:rPr lang="en-US" sz="1600" dirty="0">
                <a:solidFill>
                  <a:srgbClr val="33CCCC"/>
                </a:solidFill>
                <a:latin typeface="Adobe Heiti Std R" panose="020B0400000000000000" pitchFamily="34" charset="-128"/>
                <a:ea typeface="Adobe Heiti Std R" panose="020B0400000000000000" pitchFamily="34" charset="-128"/>
                <a:cs typeface="Arial" pitchFamily="34" charset="0"/>
              </a:rPr>
              <a:t>Schools have to comply with the Family Educational Rights and Privacy Act (FERPA) for disclosing information about a student's file.</a:t>
            </a:r>
          </a:p>
          <a:p>
            <a:pPr lvl="1">
              <a:buFont typeface="Wingdings" panose="05000000000000000000" pitchFamily="2" charset="2"/>
              <a:buChar char="Ø"/>
            </a:pPr>
            <a:r>
              <a:rPr lang="en-US" sz="1600" dirty="0">
                <a:solidFill>
                  <a:srgbClr val="33CCCC"/>
                </a:solidFill>
                <a:latin typeface="Adobe Heiti Std R" panose="020B0400000000000000" pitchFamily="34" charset="-128"/>
                <a:ea typeface="Adobe Heiti Std R" panose="020B0400000000000000" pitchFamily="34" charset="-128"/>
                <a:cs typeface="Arial" pitchFamily="34" charset="0"/>
              </a:rPr>
              <a:t>Per FERPA, detailed information about a </a:t>
            </a:r>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student's </a:t>
            </a:r>
            <a:r>
              <a:rPr lang="en-US" sz="1600" dirty="0">
                <a:solidFill>
                  <a:srgbClr val="33CCCC"/>
                </a:solidFill>
                <a:latin typeface="Adobe Heiti Std R" panose="020B0400000000000000" pitchFamily="34" charset="-128"/>
                <a:ea typeface="Adobe Heiti Std R" panose="020B0400000000000000" pitchFamily="34" charset="-128"/>
                <a:cs typeface="Arial" pitchFamily="34" charset="0"/>
              </a:rPr>
              <a:t>financial aid account can only be discussed with the student!</a:t>
            </a:r>
          </a:p>
          <a:p>
            <a:r>
              <a:rPr lang="en-US" sz="1600" dirty="0">
                <a:solidFill>
                  <a:srgbClr val="33CCCC"/>
                </a:solidFill>
                <a:latin typeface="Adobe Heiti Std R" panose="020B0400000000000000" pitchFamily="34" charset="-128"/>
                <a:ea typeface="Adobe Heiti Std R" panose="020B0400000000000000" pitchFamily="34" charset="-128"/>
                <a:cs typeface="Arial" pitchFamily="34" charset="0"/>
              </a:rPr>
              <a:t>Some schools will allow a student to sign a FERPA release.</a:t>
            </a:r>
          </a:p>
          <a:p>
            <a:pPr lvl="1">
              <a:buFont typeface="Wingdings" panose="05000000000000000000" pitchFamily="2" charset="2"/>
              <a:buChar char="Ø"/>
            </a:pPr>
            <a:r>
              <a:rPr lang="en-US" sz="1600" dirty="0">
                <a:solidFill>
                  <a:srgbClr val="33CCCC"/>
                </a:solidFill>
                <a:latin typeface="Adobe Heiti Std R" panose="020B0400000000000000" pitchFamily="34" charset="-128"/>
                <a:ea typeface="Adobe Heiti Std R" panose="020B0400000000000000" pitchFamily="34" charset="-128"/>
                <a:cs typeface="Arial" pitchFamily="34" charset="0"/>
              </a:rPr>
              <a:t>Purpose is for the student to give representatives of the school permission to discuss the </a:t>
            </a:r>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student's </a:t>
            </a:r>
            <a:r>
              <a:rPr lang="en-US" sz="1600" dirty="0">
                <a:solidFill>
                  <a:srgbClr val="33CCCC"/>
                </a:solidFill>
                <a:latin typeface="Adobe Heiti Std R" panose="020B0400000000000000" pitchFamily="34" charset="-128"/>
                <a:ea typeface="Adobe Heiti Std R" panose="020B0400000000000000" pitchFamily="34" charset="-128"/>
                <a:cs typeface="Arial" pitchFamily="34" charset="0"/>
              </a:rPr>
              <a:t>academic record with specific people.</a:t>
            </a:r>
          </a:p>
          <a:p>
            <a:r>
              <a:rPr lang="en-US" sz="1600" dirty="0">
                <a:solidFill>
                  <a:srgbClr val="33CCCC"/>
                </a:solidFill>
                <a:latin typeface="Adobe Heiti Std R" panose="020B0400000000000000" pitchFamily="34" charset="-128"/>
                <a:ea typeface="Adobe Heiti Std R" panose="020B0400000000000000" pitchFamily="34" charset="-128"/>
                <a:cs typeface="Arial" pitchFamily="34" charset="0"/>
              </a:rPr>
              <a:t>The staff in the financial aid office cannot give details to parents about your child's account unless your child is with you, or there is a signed FERPA release on file.  </a:t>
            </a:r>
          </a:p>
          <a:p>
            <a:pPr lvl="1">
              <a:buFont typeface="Wingdings" panose="05000000000000000000" pitchFamily="2" charset="2"/>
              <a:buChar char="Ø"/>
            </a:pPr>
            <a:r>
              <a:rPr lang="en-US" sz="1600" dirty="0">
                <a:solidFill>
                  <a:srgbClr val="33CCCC"/>
                </a:solidFill>
                <a:latin typeface="Adobe Heiti Std R" panose="020B0400000000000000" pitchFamily="34" charset="-128"/>
                <a:ea typeface="Adobe Heiti Std R" panose="020B0400000000000000" pitchFamily="34" charset="-128"/>
                <a:cs typeface="Arial" pitchFamily="34" charset="0"/>
              </a:rPr>
              <a:t>Check with the school to find out if the school allows students to complete a FERPA release.</a:t>
            </a:r>
          </a:p>
          <a:p>
            <a:pPr>
              <a:buFont typeface="Wingdings" pitchFamily="2" charset="2"/>
              <a:buNone/>
            </a:pPr>
            <a:endParaRPr lang="en-US" sz="1800" dirty="0"/>
          </a:p>
        </p:txBody>
      </p:sp>
      <p:pic>
        <p:nvPicPr>
          <p:cNvPr id="4" name="Picture 3"/>
          <p:cNvPicPr>
            <a:picLocks noChangeAspect="1"/>
          </p:cNvPicPr>
          <p:nvPr/>
        </p:nvPicPr>
        <p:blipFill>
          <a:blip r:embed="rId2"/>
          <a:stretch>
            <a:fillRect/>
          </a:stretch>
        </p:blipFill>
        <p:spPr>
          <a:xfrm>
            <a:off x="6096000" y="323850"/>
            <a:ext cx="1733550" cy="1790700"/>
          </a:xfrm>
          <a:prstGeom prst="rect">
            <a:avLst/>
          </a:prstGeom>
          <a:ln w="76200">
            <a:solidFill>
              <a:srgbClr val="FF6600"/>
            </a:solid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4419600" y="152400"/>
            <a:ext cx="4495800" cy="2819400"/>
          </a:xfrm>
          <a:prstGeom prst="cloudCallout">
            <a:avLst>
              <a:gd name="adj1" fmla="val -48198"/>
              <a:gd name="adj2" fmla="val 78127"/>
            </a:avLst>
          </a:prstGeom>
          <a:solidFill>
            <a:srgbClr val="33CCCC">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2"/>
          <a:srcRect l="14500" t="6522" r="13001" b="4349"/>
          <a:stretch/>
        </p:blipFill>
        <p:spPr>
          <a:xfrm>
            <a:off x="304800" y="3429000"/>
            <a:ext cx="3810000" cy="3124200"/>
          </a:xfrm>
          <a:prstGeom prst="rect">
            <a:avLst/>
          </a:prstGeom>
          <a:ln w="76200">
            <a:solidFill>
              <a:srgbClr val="FF6600"/>
            </a:solidFill>
          </a:ln>
        </p:spPr>
      </p:pic>
      <p:sp>
        <p:nvSpPr>
          <p:cNvPr id="4" name="Title 3"/>
          <p:cNvSpPr>
            <a:spLocks noGrp="1"/>
          </p:cNvSpPr>
          <p:nvPr>
            <p:ph type="title" idx="4294967295"/>
          </p:nvPr>
        </p:nvSpPr>
        <p:spPr>
          <a:xfrm>
            <a:off x="4191000" y="1066800"/>
            <a:ext cx="5105400" cy="990600"/>
          </a:xfrm>
        </p:spPr>
        <p:txBody>
          <a:bodyPr>
            <a:normAutofit/>
          </a:bodyPr>
          <a:lstStyle/>
          <a:p>
            <a:pPr algn="ctr" eaLnBrk="1" fontAlgn="auto" hangingPunct="1">
              <a:spcAft>
                <a:spcPts val="0"/>
              </a:spcAft>
              <a:defRPr/>
            </a:pPr>
            <a:r>
              <a:rPr lang="en-US" sz="4000" b="1" cap="all" dirty="0">
                <a:solidFill>
                  <a:schemeClr val="accent1"/>
                </a:solidFill>
                <a:latin typeface="Adobe Heiti Std R" panose="020B0400000000000000" pitchFamily="34" charset="-128"/>
                <a:ea typeface="Adobe Heiti Std R" panose="020B0400000000000000" pitchFamily="34" charset="-128"/>
                <a:cs typeface="Arial" pitchFamily="34" charset="0"/>
              </a:rPr>
              <a:t>Questions</a:t>
            </a:r>
            <a:r>
              <a:rPr lang="en-US" sz="4000" b="1" dirty="0">
                <a:latin typeface="Adobe Heiti Std R" panose="020B0400000000000000" pitchFamily="34" charset="-128"/>
                <a:ea typeface="Adobe Heiti Std R" panose="020B0400000000000000" pitchFamily="34" charset="-128"/>
                <a:cs typeface="Arial" pitchFamily="34" charset="0"/>
              </a:rPr>
              <a:t>?</a:t>
            </a:r>
            <a:endParaRPr lang="en-US" sz="4000" b="1" cap="all" dirty="0">
              <a:solidFill>
                <a:schemeClr val="accent1"/>
              </a:solidFill>
              <a:latin typeface="Adobe Heiti Std R" panose="020B0400000000000000" pitchFamily="34" charset="-128"/>
              <a:ea typeface="Adobe Heiti Std R" panose="020B0400000000000000" pitchFamily="34" charset="-128"/>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290613"/>
            <a:ext cx="8915400" cy="1195232"/>
          </a:xfrm>
        </p:spPr>
        <p:txBody>
          <a:bodyPr>
            <a:normAutofit/>
          </a:bodyPr>
          <a:lstStyle/>
          <a:p>
            <a:pPr algn="ctr" eaLnBrk="1" fontAlgn="auto" hangingPunct="1">
              <a:spcAft>
                <a:spcPts val="0"/>
              </a:spcAft>
              <a:defRPr/>
            </a:pPr>
            <a:r>
              <a:rPr lang="en-US" sz="3400" b="1" cap="all" dirty="0">
                <a:latin typeface="Adobe Heiti Std R" panose="020B0400000000000000" pitchFamily="34" charset="-128"/>
                <a:ea typeface="Adobe Heiti Std R" panose="020B0400000000000000" pitchFamily="34" charset="-128"/>
                <a:cs typeface="Arial" pitchFamily="34" charset="0"/>
              </a:rPr>
              <a:t>Comparing Costs: </a:t>
            </a:r>
            <a:br>
              <a:rPr lang="en-US" sz="3400" b="1" cap="all" dirty="0">
                <a:latin typeface="Adobe Heiti Std R" panose="020B0400000000000000" pitchFamily="34" charset="-128"/>
                <a:ea typeface="Adobe Heiti Std R" panose="020B0400000000000000" pitchFamily="34" charset="-128"/>
                <a:cs typeface="Arial" pitchFamily="34" charset="0"/>
              </a:rPr>
            </a:br>
            <a:r>
              <a:rPr lang="en-US" sz="3400" b="1" cap="all" dirty="0">
                <a:latin typeface="Adobe Heiti Std R" panose="020B0400000000000000" pitchFamily="34" charset="-128"/>
                <a:ea typeface="Adobe Heiti Std R" panose="020B0400000000000000" pitchFamily="34" charset="-128"/>
                <a:cs typeface="Arial" pitchFamily="34" charset="0"/>
              </a:rPr>
              <a:t>Things to Note</a:t>
            </a:r>
          </a:p>
        </p:txBody>
      </p:sp>
      <p:sp>
        <p:nvSpPr>
          <p:cNvPr id="6" name="Content Placeholder 5"/>
          <p:cNvSpPr>
            <a:spLocks noGrp="1"/>
          </p:cNvSpPr>
          <p:nvPr>
            <p:ph sz="half" idx="1"/>
          </p:nvPr>
        </p:nvSpPr>
        <p:spPr>
          <a:xfrm>
            <a:off x="263652" y="1676400"/>
            <a:ext cx="4419600" cy="3978274"/>
          </a:xfrm>
        </p:spPr>
        <p:txBody>
          <a:bodyPr>
            <a:normAutofit/>
          </a:bodyPr>
          <a:lstStyle/>
          <a:p>
            <a:pPr>
              <a:spcAft>
                <a:spcPts val="0"/>
              </a:spcAft>
              <a:defRPr/>
            </a:pPr>
            <a:r>
              <a:rPr lang="en-US" sz="2000" dirty="0">
                <a:solidFill>
                  <a:srgbClr val="33CCCC"/>
                </a:solidFill>
                <a:latin typeface="Adobe Heiti Std R" panose="020B0400000000000000" pitchFamily="34" charset="-128"/>
                <a:ea typeface="Adobe Heiti Std R" panose="020B0400000000000000" pitchFamily="34" charset="-128"/>
                <a:cs typeface="Arial" pitchFamily="34" charset="0"/>
              </a:rPr>
              <a:t>How a school charges for tuition</a:t>
            </a:r>
          </a:p>
          <a:p>
            <a:pPr marL="0" indent="0">
              <a:spcAft>
                <a:spcPts val="0"/>
              </a:spcAft>
              <a:buNone/>
              <a:defRPr/>
            </a:pPr>
            <a:r>
              <a:rPr lang="en-US" sz="2000" dirty="0">
                <a:solidFill>
                  <a:srgbClr val="33CCCC"/>
                </a:solidFill>
                <a:latin typeface="Adobe Heiti Std R" panose="020B0400000000000000" pitchFamily="34" charset="-128"/>
                <a:ea typeface="Adobe Heiti Std R" panose="020B0400000000000000" pitchFamily="34" charset="-128"/>
                <a:cs typeface="Arial" pitchFamily="34" charset="0"/>
              </a:rPr>
              <a:t>     (Ex: per credit hour or flat rate)</a:t>
            </a:r>
          </a:p>
          <a:p>
            <a:pPr>
              <a:spcAft>
                <a:spcPts val="0"/>
              </a:spcAft>
              <a:defRPr/>
            </a:pPr>
            <a:endParaRPr lang="en-US" sz="2000" dirty="0">
              <a:solidFill>
                <a:srgbClr val="33CCCC"/>
              </a:solidFill>
              <a:latin typeface="Adobe Heiti Std R" panose="020B0400000000000000" pitchFamily="34" charset="-128"/>
              <a:ea typeface="Adobe Heiti Std R" panose="020B0400000000000000" pitchFamily="34" charset="-128"/>
              <a:cs typeface="Arial" pitchFamily="34" charset="0"/>
            </a:endParaRPr>
          </a:p>
          <a:p>
            <a:pPr>
              <a:spcAft>
                <a:spcPts val="0"/>
              </a:spcAft>
              <a:defRPr/>
            </a:pPr>
            <a:r>
              <a:rPr lang="en-US" sz="2000" dirty="0">
                <a:solidFill>
                  <a:srgbClr val="33CCCC"/>
                </a:solidFill>
                <a:latin typeface="Adobe Heiti Std R" panose="020B0400000000000000" pitchFamily="34" charset="-128"/>
                <a:ea typeface="Adobe Heiti Std R" panose="020B0400000000000000" pitchFamily="34" charset="-128"/>
                <a:cs typeface="Arial" pitchFamily="34" charset="0"/>
              </a:rPr>
              <a:t>Room/board plan options (costs vary)</a:t>
            </a:r>
          </a:p>
          <a:p>
            <a:pPr marL="651510" lvl="1">
              <a:spcAft>
                <a:spcPts val="0"/>
              </a:spcAft>
              <a:buFont typeface="Wingdings" panose="05000000000000000000" pitchFamily="2" charset="2"/>
              <a:buChar char="Ø"/>
              <a:defRPr/>
            </a:pPr>
            <a:r>
              <a:rPr lang="en-US" sz="2000" dirty="0">
                <a:solidFill>
                  <a:srgbClr val="33CCCC"/>
                </a:solidFill>
                <a:latin typeface="Adobe Heiti Std R" panose="020B0400000000000000" pitchFamily="34" charset="-128"/>
                <a:ea typeface="Adobe Heiti Std R" panose="020B0400000000000000" pitchFamily="34" charset="-128"/>
                <a:cs typeface="Arial" pitchFamily="34" charset="0"/>
              </a:rPr>
              <a:t>A single room will cost more than a double room.</a:t>
            </a:r>
          </a:p>
          <a:p>
            <a:pPr marL="651510" lvl="1">
              <a:spcAft>
                <a:spcPts val="0"/>
              </a:spcAft>
              <a:buFont typeface="Wingdings" panose="05000000000000000000" pitchFamily="2" charset="2"/>
              <a:buChar char="Ø"/>
              <a:defRPr/>
            </a:pPr>
            <a:r>
              <a:rPr lang="en-US" sz="2000" dirty="0">
                <a:solidFill>
                  <a:srgbClr val="33CCCC"/>
                </a:solidFill>
                <a:latin typeface="Adobe Heiti Std R" panose="020B0400000000000000" pitchFamily="34" charset="-128"/>
                <a:ea typeface="Adobe Heiti Std R" panose="020B0400000000000000" pitchFamily="34" charset="-128"/>
                <a:cs typeface="Arial" pitchFamily="34" charset="0"/>
              </a:rPr>
              <a:t>How many meals per week do you want on the plan? The more meals, the higher the price.</a:t>
            </a:r>
          </a:p>
        </p:txBody>
      </p:sp>
      <p:sp>
        <p:nvSpPr>
          <p:cNvPr id="3" name="Content Placeholder 2"/>
          <p:cNvSpPr>
            <a:spLocks noGrp="1"/>
          </p:cNvSpPr>
          <p:nvPr>
            <p:ph sz="half" idx="2"/>
          </p:nvPr>
        </p:nvSpPr>
        <p:spPr>
          <a:xfrm>
            <a:off x="4790090" y="2057400"/>
            <a:ext cx="4277710" cy="3956424"/>
          </a:xfrm>
        </p:spPr>
        <p:txBody>
          <a:bodyPr>
            <a:normAutofit/>
          </a:bodyPr>
          <a:lstStyle/>
          <a:p>
            <a:pPr>
              <a:spcAft>
                <a:spcPts val="0"/>
              </a:spcAft>
              <a:defRPr/>
            </a:pPr>
            <a:r>
              <a:rPr lang="en-US" sz="1800" dirty="0">
                <a:solidFill>
                  <a:srgbClr val="33CCCC"/>
                </a:solidFill>
                <a:latin typeface="Adobe Heiti Std R" panose="020B0400000000000000" pitchFamily="34" charset="-128"/>
                <a:ea typeface="Adobe Heiti Std R" panose="020B0400000000000000" pitchFamily="34" charset="-128"/>
                <a:cs typeface="Arial" pitchFamily="34" charset="0"/>
              </a:rPr>
              <a:t>Most 4 year public schools charge different tuition rates for in-state and out-of-state students.</a:t>
            </a:r>
          </a:p>
          <a:p>
            <a:pPr marL="651510" lvl="1">
              <a:spcAft>
                <a:spcPts val="0"/>
              </a:spcAft>
              <a:buFont typeface="Wingdings" panose="05000000000000000000" pitchFamily="2" charset="2"/>
              <a:buChar char="Ø"/>
              <a:defRPr/>
            </a:pPr>
            <a:r>
              <a:rPr lang="en-US" sz="1800" dirty="0">
                <a:solidFill>
                  <a:srgbClr val="33CCCC"/>
                </a:solidFill>
                <a:latin typeface="Adobe Heiti Std R" panose="020B0400000000000000" pitchFamily="34" charset="-128"/>
                <a:ea typeface="Adobe Heiti Std R" panose="020B0400000000000000" pitchFamily="34" charset="-128"/>
                <a:cs typeface="Arial" pitchFamily="34" charset="0"/>
              </a:rPr>
              <a:t>In-state students are charged less.</a:t>
            </a:r>
          </a:p>
          <a:p>
            <a:pPr>
              <a:spcAft>
                <a:spcPts val="0"/>
              </a:spcAft>
              <a:defRPr/>
            </a:pPr>
            <a:endParaRPr lang="en-US" sz="1800" dirty="0">
              <a:solidFill>
                <a:srgbClr val="33CCCC"/>
              </a:solidFill>
              <a:latin typeface="Adobe Heiti Std R" panose="020B0400000000000000" pitchFamily="34" charset="-128"/>
              <a:ea typeface="Adobe Heiti Std R" panose="020B0400000000000000" pitchFamily="34" charset="-128"/>
              <a:cs typeface="Arial" pitchFamily="34" charset="0"/>
            </a:endParaRPr>
          </a:p>
          <a:p>
            <a:pPr>
              <a:spcAft>
                <a:spcPts val="0"/>
              </a:spcAft>
              <a:defRPr/>
            </a:pPr>
            <a:r>
              <a:rPr lang="en-US" sz="1800" dirty="0">
                <a:solidFill>
                  <a:srgbClr val="33CCCC"/>
                </a:solidFill>
                <a:latin typeface="Adobe Heiti Std R" panose="020B0400000000000000" pitchFamily="34" charset="-128"/>
                <a:ea typeface="Adobe Heiti Std R" panose="020B0400000000000000" pitchFamily="34" charset="-128"/>
                <a:cs typeface="Arial" pitchFamily="34" charset="0"/>
              </a:rPr>
              <a:t>Most community colleges charge different tuition rates for in-county, out-of-county, and out-of-state students.</a:t>
            </a:r>
          </a:p>
          <a:p>
            <a:pPr marL="651510" lvl="1">
              <a:spcAft>
                <a:spcPts val="0"/>
              </a:spcAft>
              <a:buFont typeface="Wingdings" panose="05000000000000000000" pitchFamily="2" charset="2"/>
              <a:buChar char="Ø"/>
              <a:defRPr/>
            </a:pPr>
            <a:r>
              <a:rPr lang="en-US" sz="1800" dirty="0">
                <a:solidFill>
                  <a:srgbClr val="33CCCC"/>
                </a:solidFill>
                <a:latin typeface="Adobe Heiti Std R" panose="020B0400000000000000" pitchFamily="34" charset="-128"/>
                <a:ea typeface="Adobe Heiti Std R" panose="020B0400000000000000" pitchFamily="34" charset="-128"/>
                <a:cs typeface="Arial" pitchFamily="34" charset="0"/>
              </a:rPr>
              <a:t>In-county students are charged less.</a:t>
            </a: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1414" y="152400"/>
            <a:ext cx="1777173" cy="1777173"/>
          </a:xfrm>
          <a:prstGeom prst="rect">
            <a:avLst/>
          </a:prstGeom>
          <a:ln w="76200">
            <a:solidFill>
              <a:srgbClr val="FF6600"/>
            </a:solidFill>
          </a:ln>
        </p:spPr>
      </p:pic>
      <p:sp>
        <p:nvSpPr>
          <p:cNvPr id="4" name="TextBox 3"/>
          <p:cNvSpPr txBox="1"/>
          <p:nvPr/>
        </p:nvSpPr>
        <p:spPr>
          <a:xfrm>
            <a:off x="266280" y="5706047"/>
            <a:ext cx="8686800" cy="615553"/>
          </a:xfrm>
          <a:prstGeom prst="rect">
            <a:avLst/>
          </a:prstGeom>
          <a:noFill/>
        </p:spPr>
        <p:txBody>
          <a:bodyPr wrap="square" rtlCol="0">
            <a:spAutoFit/>
          </a:bodyPr>
          <a:lstStyle/>
          <a:p>
            <a:r>
              <a:rPr lang="en-US" dirty="0">
                <a:solidFill>
                  <a:srgbClr val="FF6600"/>
                </a:solidFill>
                <a:latin typeface="Adobe Heiti Std R" panose="020B0400000000000000" pitchFamily="34" charset="-128"/>
                <a:ea typeface="Adobe Heiti Std R" panose="020B0400000000000000" pitchFamily="34" charset="-128"/>
                <a:cs typeface="Arial" panose="020B0604020202020204" pitchFamily="34" charset="0"/>
              </a:rPr>
              <a:t>*</a:t>
            </a:r>
            <a:r>
              <a:rPr lang="en-US" sz="1600" dirty="0">
                <a:solidFill>
                  <a:srgbClr val="FF6600"/>
                </a:solidFill>
                <a:latin typeface="Adobe Heiti Std R" panose="020B0400000000000000" pitchFamily="34" charset="-128"/>
                <a:ea typeface="Adobe Heiti Std R" panose="020B0400000000000000" pitchFamily="34" charset="-128"/>
                <a:cs typeface="Arial" panose="020B0604020202020204" pitchFamily="34" charset="0"/>
              </a:rPr>
              <a:t>You can find each school's cost on their website. If you need help, contact the school's Admissions Office or Financial Aid Office.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704667" cy="1752600"/>
          </a:xfrm>
        </p:spPr>
        <p:txBody>
          <a:bodyPr>
            <a:normAutofit/>
          </a:bodyPr>
          <a:lstStyle/>
          <a:p>
            <a:pPr algn="l" eaLnBrk="1" fontAlgn="auto" hangingPunct="1">
              <a:spcAft>
                <a:spcPts val="0"/>
              </a:spcAft>
              <a:defRPr/>
            </a:pPr>
            <a:r>
              <a:rPr lang="en-US" sz="3400" b="1" cap="all" dirty="0">
                <a:latin typeface="Adobe Heiti Std R" panose="020B0400000000000000" pitchFamily="34" charset="-128"/>
                <a:ea typeface="Adobe Heiti Std R" panose="020B0400000000000000" pitchFamily="34" charset="-128"/>
                <a:cs typeface="Arial" pitchFamily="34" charset="0"/>
              </a:rPr>
              <a:t>Paying for</a:t>
            </a:r>
            <a:r>
              <a:rPr lang="en-US" sz="3400" cap="all" dirty="0">
                <a:latin typeface="Adobe Heiti Std R" panose="020B0400000000000000" pitchFamily="34" charset="-128"/>
                <a:ea typeface="Adobe Heiti Std R" panose="020B0400000000000000" pitchFamily="34" charset="-128"/>
                <a:cs typeface="Arial" pitchFamily="34" charset="0"/>
              </a:rPr>
              <a:t> </a:t>
            </a:r>
            <a:r>
              <a:rPr lang="en-US" sz="3400" b="1" cap="all" dirty="0">
                <a:latin typeface="Adobe Heiti Std R" panose="020B0400000000000000" pitchFamily="34" charset="-128"/>
                <a:ea typeface="Adobe Heiti Std R" panose="020B0400000000000000" pitchFamily="34" charset="-128"/>
                <a:cs typeface="Arial" pitchFamily="34" charset="0"/>
              </a:rPr>
              <a:t>College</a:t>
            </a:r>
          </a:p>
        </p:txBody>
      </p:sp>
      <p:sp>
        <p:nvSpPr>
          <p:cNvPr id="16387" name="Content Placeholder 2"/>
          <p:cNvSpPr>
            <a:spLocks noGrp="1"/>
          </p:cNvSpPr>
          <p:nvPr>
            <p:ph idx="1"/>
          </p:nvPr>
        </p:nvSpPr>
        <p:spPr>
          <a:xfrm>
            <a:off x="616527" y="2590800"/>
            <a:ext cx="7704667" cy="3810000"/>
          </a:xfrm>
          <a:ln>
            <a:noFill/>
          </a:ln>
          <a:effectLst/>
        </p:spPr>
        <p:txBody>
          <a:bodyPr>
            <a:normAutofit fontScale="92500" lnSpcReduction="10000"/>
          </a:bodyPr>
          <a:lstStyle/>
          <a:p>
            <a:pPr eaLnBrk="1" hangingPunct="1">
              <a:buFont typeface="Wingdings" pitchFamily="2" charset="2"/>
              <a:buNone/>
            </a:pPr>
            <a:endParaRPr lang="en-US" dirty="0">
              <a:latin typeface="Arial" pitchFamily="34" charset="0"/>
              <a:cs typeface="Arial" pitchFamily="34" charset="0"/>
            </a:endParaRPr>
          </a:p>
          <a:p>
            <a:pPr eaLnBrk="1" hangingPunct="1"/>
            <a:endParaRPr lang="en-US" dirty="0">
              <a:solidFill>
                <a:schemeClr val="tx1"/>
              </a:solidFill>
              <a:latin typeface="Arial" pitchFamily="34" charset="0"/>
              <a:cs typeface="Arial" pitchFamily="34" charset="0"/>
            </a:endParaRPr>
          </a:p>
          <a:p>
            <a:pPr eaLnBrk="1" hangingPunct="1"/>
            <a:r>
              <a:rPr lang="en-US" sz="2000" dirty="0">
                <a:solidFill>
                  <a:srgbClr val="33CCCC"/>
                </a:solidFill>
                <a:latin typeface="Adobe Heiti Std R" panose="020B0400000000000000" pitchFamily="34" charset="-128"/>
                <a:ea typeface="Adobe Heiti Std R" panose="020B0400000000000000" pitchFamily="34" charset="-128"/>
                <a:cs typeface="Arial" pitchFamily="34" charset="0"/>
              </a:rPr>
              <a:t>The next thing to consider is </a:t>
            </a:r>
            <a:r>
              <a:rPr lang="en-US" sz="2000" b="1" dirty="0">
                <a:solidFill>
                  <a:srgbClr val="33CCCC"/>
                </a:solidFill>
                <a:latin typeface="Adobe Heiti Std R" panose="020B0400000000000000" pitchFamily="34" charset="-128"/>
                <a:ea typeface="Adobe Heiti Std R" panose="020B0400000000000000" pitchFamily="34" charset="-128"/>
                <a:cs typeface="Arial" pitchFamily="34" charset="0"/>
              </a:rPr>
              <a:t>how</a:t>
            </a:r>
            <a:r>
              <a:rPr lang="en-US" sz="2000" dirty="0">
                <a:solidFill>
                  <a:srgbClr val="33CCCC"/>
                </a:solidFill>
                <a:latin typeface="Adobe Heiti Std R" panose="020B0400000000000000" pitchFamily="34" charset="-128"/>
                <a:ea typeface="Adobe Heiti Std R" panose="020B0400000000000000" pitchFamily="34" charset="-128"/>
                <a:cs typeface="Arial" pitchFamily="34" charset="0"/>
              </a:rPr>
              <a:t> the family will pay for college: </a:t>
            </a:r>
          </a:p>
          <a:p>
            <a:pPr eaLnBrk="1" hangingPunct="1"/>
            <a:endParaRPr lang="en-US" sz="2000" dirty="0">
              <a:solidFill>
                <a:srgbClr val="33CCCC"/>
              </a:solidFill>
              <a:latin typeface="Adobe Heiti Std R" panose="020B0400000000000000" pitchFamily="34" charset="-128"/>
              <a:ea typeface="Adobe Heiti Std R" panose="020B0400000000000000" pitchFamily="34" charset="-128"/>
              <a:cs typeface="Arial" pitchFamily="34" charset="0"/>
            </a:endParaRPr>
          </a:p>
          <a:p>
            <a:pPr lvl="1" eaLnBrk="1" hangingPunct="1">
              <a:buFont typeface="Wingdings" panose="05000000000000000000" pitchFamily="2" charset="2"/>
              <a:buChar char="Ø"/>
            </a:pPr>
            <a:r>
              <a:rPr lang="en-US" sz="2000" dirty="0">
                <a:solidFill>
                  <a:srgbClr val="33CCCC"/>
                </a:solidFill>
                <a:latin typeface="Adobe Heiti Std R" panose="020B0400000000000000" pitchFamily="34" charset="-128"/>
                <a:ea typeface="Adobe Heiti Std R" panose="020B0400000000000000" pitchFamily="34" charset="-128"/>
                <a:cs typeface="Arial" pitchFamily="34" charset="0"/>
              </a:rPr>
              <a:t>Some families will pay the entire cost out-of-pocket.</a:t>
            </a:r>
          </a:p>
          <a:p>
            <a:pPr eaLnBrk="1" hangingPunct="1">
              <a:buFont typeface="Wingdings" panose="05000000000000000000" pitchFamily="2" charset="2"/>
              <a:buChar char="Ø"/>
            </a:pPr>
            <a:endParaRPr lang="en-US" sz="2000" dirty="0">
              <a:solidFill>
                <a:srgbClr val="33CCCC"/>
              </a:solidFill>
              <a:latin typeface="Adobe Heiti Std R" panose="020B0400000000000000" pitchFamily="34" charset="-128"/>
              <a:ea typeface="Adobe Heiti Std R" panose="020B0400000000000000" pitchFamily="34" charset="-128"/>
              <a:cs typeface="Arial" pitchFamily="34" charset="0"/>
            </a:endParaRPr>
          </a:p>
          <a:p>
            <a:pPr lvl="1" eaLnBrk="1" hangingPunct="1">
              <a:buFont typeface="Wingdings" panose="05000000000000000000" pitchFamily="2" charset="2"/>
              <a:buChar char="Ø"/>
            </a:pPr>
            <a:r>
              <a:rPr lang="en-US" sz="2000" dirty="0">
                <a:solidFill>
                  <a:srgbClr val="33CCCC"/>
                </a:solidFill>
                <a:latin typeface="Adobe Heiti Std R" panose="020B0400000000000000" pitchFamily="34" charset="-128"/>
                <a:ea typeface="Adobe Heiti Std R" panose="020B0400000000000000" pitchFamily="34" charset="-128"/>
                <a:cs typeface="Arial" pitchFamily="34" charset="0"/>
              </a:rPr>
              <a:t>Some families will rely on </a:t>
            </a:r>
            <a:r>
              <a:rPr lang="en-US" sz="2000" b="1" dirty="0">
                <a:solidFill>
                  <a:srgbClr val="33CCCC"/>
                </a:solidFill>
                <a:latin typeface="Adobe Heiti Std R" panose="020B0400000000000000" pitchFamily="34" charset="-128"/>
                <a:ea typeface="Adobe Heiti Std R" panose="020B0400000000000000" pitchFamily="34" charset="-128"/>
                <a:cs typeface="Arial" pitchFamily="34" charset="0"/>
              </a:rPr>
              <a:t>financial aid </a:t>
            </a:r>
            <a:r>
              <a:rPr lang="en-US" sz="2000" dirty="0">
                <a:solidFill>
                  <a:srgbClr val="33CCCC"/>
                </a:solidFill>
                <a:latin typeface="Adobe Heiti Std R" panose="020B0400000000000000" pitchFamily="34" charset="-128"/>
                <a:ea typeface="Adobe Heiti Std R" panose="020B0400000000000000" pitchFamily="34" charset="-128"/>
                <a:cs typeface="Arial" pitchFamily="34" charset="0"/>
              </a:rPr>
              <a:t>to help pay for college.</a:t>
            </a:r>
          </a:p>
          <a:p>
            <a:pPr marL="457200" lvl="1" indent="0" eaLnBrk="1" hangingPunct="1">
              <a:buNone/>
            </a:pPr>
            <a:endParaRPr lang="en-US" sz="2700" dirty="0">
              <a:latin typeface="Adobe Heiti Std R" panose="020B0400000000000000" pitchFamily="34" charset="-128"/>
              <a:ea typeface="Adobe Heiti Std R" panose="020B0400000000000000" pitchFamily="34" charset="-128"/>
              <a:cs typeface="Arial" pitchFamily="34" charset="0"/>
            </a:endParaRPr>
          </a:p>
          <a:p>
            <a:pPr marL="457200" lvl="1" indent="0" algn="ctr" eaLnBrk="1" hangingPunct="1">
              <a:buNone/>
            </a:pPr>
            <a:r>
              <a:rPr lang="en-US" sz="2700" dirty="0">
                <a:solidFill>
                  <a:srgbClr val="FF6600"/>
                </a:solidFill>
                <a:latin typeface="Adobe Heiti Std R" panose="020B0400000000000000" pitchFamily="34" charset="-128"/>
                <a:ea typeface="Adobe Heiti Std R" panose="020B0400000000000000" pitchFamily="34" charset="-128"/>
                <a:cs typeface="Arial" pitchFamily="34" charset="0"/>
                <a:hlinkClick r:id="rId2"/>
              </a:rPr>
              <a:t>www.studentaid.gov</a:t>
            </a:r>
            <a:endParaRPr lang="en-US" dirty="0">
              <a:solidFill>
                <a:srgbClr val="FF6600"/>
              </a:solidFill>
              <a:latin typeface="Adobe Heiti Std R" panose="020B0400000000000000" pitchFamily="34" charset="-128"/>
              <a:ea typeface="Adobe Heiti Std R" panose="020B0400000000000000" pitchFamily="34" charset="-128"/>
            </a:endParaRPr>
          </a:p>
          <a:p>
            <a:pPr eaLnBrk="1" hangingPunct="1"/>
            <a:endParaRPr lang="en-US" dirty="0"/>
          </a:p>
          <a:p>
            <a:pPr eaLnBrk="1" hangingPunct="1"/>
            <a:endParaRPr lang="en-US" dirty="0"/>
          </a:p>
          <a:p>
            <a:pPr eaLnBrk="1" hangingPunct="1"/>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236219"/>
            <a:ext cx="2998066" cy="2103120"/>
          </a:xfrm>
          <a:prstGeom prst="rect">
            <a:avLst/>
          </a:prstGeom>
          <a:ln w="76200">
            <a:solidFill>
              <a:srgbClr val="FF6600"/>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978" y="315338"/>
            <a:ext cx="8763000" cy="1600200"/>
          </a:xfrm>
        </p:spPr>
        <p:txBody>
          <a:bodyPr>
            <a:normAutofit/>
          </a:bodyPr>
          <a:lstStyle/>
          <a:p>
            <a:pPr algn="ctr" eaLnBrk="1" fontAlgn="auto" hangingPunct="1">
              <a:spcAft>
                <a:spcPts val="0"/>
              </a:spcAft>
              <a:defRPr/>
            </a:pPr>
            <a:r>
              <a:rPr lang="en-US" sz="4000" b="1" cap="all" dirty="0">
                <a:latin typeface="Adobe Heiti Std R" panose="020B0400000000000000" pitchFamily="34" charset="-128"/>
                <a:ea typeface="Adobe Heiti Std R" panose="020B0400000000000000" pitchFamily="34" charset="-128"/>
                <a:cs typeface="Arial" pitchFamily="34" charset="0"/>
              </a:rPr>
              <a:t>What is Financial Aid?</a:t>
            </a:r>
          </a:p>
        </p:txBody>
      </p:sp>
      <p:sp>
        <p:nvSpPr>
          <p:cNvPr id="17411" name="Content Placeholder 2"/>
          <p:cNvSpPr>
            <a:spLocks noGrp="1"/>
          </p:cNvSpPr>
          <p:nvPr>
            <p:ph idx="1"/>
          </p:nvPr>
        </p:nvSpPr>
        <p:spPr>
          <a:xfrm>
            <a:off x="976488" y="1381592"/>
            <a:ext cx="7704667" cy="5314016"/>
          </a:xfrm>
        </p:spPr>
        <p:txBody>
          <a:bodyPr>
            <a:normAutofit/>
          </a:bodyPr>
          <a:lstStyle/>
          <a:p>
            <a:pPr eaLnBrk="1" hangingPunct="1"/>
            <a:endParaRPr lang="en-US" sz="2400" dirty="0">
              <a:solidFill>
                <a:schemeClr val="tx1"/>
              </a:solidFill>
              <a:latin typeface="Adobe Heiti Std R" panose="020B0400000000000000" pitchFamily="34" charset="-128"/>
              <a:ea typeface="Adobe Heiti Std R" panose="020B0400000000000000" pitchFamily="34" charset="-128"/>
              <a:cs typeface="Arial" pitchFamily="34" charset="0"/>
            </a:endParaRPr>
          </a:p>
          <a:p>
            <a:pPr eaLnBrk="1" hangingPunct="1"/>
            <a:r>
              <a:rPr lang="en-US" sz="2400" dirty="0">
                <a:solidFill>
                  <a:srgbClr val="33CCCC"/>
                </a:solidFill>
                <a:latin typeface="Adobe Heiti Std R" panose="020B0400000000000000" pitchFamily="34" charset="-128"/>
                <a:ea typeface="Adobe Heiti Std R" panose="020B0400000000000000" pitchFamily="34" charset="-128"/>
                <a:cs typeface="Arial" pitchFamily="34" charset="0"/>
              </a:rPr>
              <a:t>Funds provided to students and families to help pay for postsecondary educational expenses.</a:t>
            </a:r>
          </a:p>
          <a:p>
            <a:pPr eaLnBrk="1" hangingPunct="1"/>
            <a:endParaRPr lang="en-US" sz="2400" dirty="0">
              <a:solidFill>
                <a:srgbClr val="33CCCC"/>
              </a:solidFill>
              <a:latin typeface="Adobe Heiti Std R" panose="020B0400000000000000" pitchFamily="34" charset="-128"/>
              <a:ea typeface="Adobe Heiti Std R" panose="020B0400000000000000" pitchFamily="34" charset="-128"/>
              <a:cs typeface="Arial" pitchFamily="34" charset="0"/>
            </a:endParaRPr>
          </a:p>
          <a:p>
            <a:pPr eaLnBrk="1" hangingPunct="1"/>
            <a:r>
              <a:rPr lang="en-US" sz="2400" dirty="0">
                <a:solidFill>
                  <a:srgbClr val="33CCCC"/>
                </a:solidFill>
                <a:latin typeface="Adobe Heiti Std R" panose="020B0400000000000000" pitchFamily="34" charset="-128"/>
                <a:ea typeface="Adobe Heiti Std R" panose="020B0400000000000000" pitchFamily="34" charset="-128"/>
                <a:cs typeface="Arial" pitchFamily="34" charset="0"/>
              </a:rPr>
              <a:t>Types of financial aid available:</a:t>
            </a:r>
          </a:p>
          <a:p>
            <a:pPr lvl="1" eaLnBrk="1" hangingPunct="1">
              <a:buFont typeface="Wingdings" panose="05000000000000000000" pitchFamily="2" charset="2"/>
              <a:buChar char="Ø"/>
            </a:pPr>
            <a:r>
              <a:rPr lang="en-US" sz="2400" dirty="0">
                <a:solidFill>
                  <a:srgbClr val="33CCCC"/>
                </a:solidFill>
                <a:latin typeface="Adobe Heiti Std R" panose="020B0400000000000000" pitchFamily="34" charset="-128"/>
                <a:ea typeface="Adobe Heiti Std R" panose="020B0400000000000000" pitchFamily="34" charset="-128"/>
                <a:cs typeface="Arial" pitchFamily="34" charset="0"/>
              </a:rPr>
              <a:t>Scholarships</a:t>
            </a:r>
          </a:p>
          <a:p>
            <a:pPr lvl="1" eaLnBrk="1" hangingPunct="1">
              <a:buFont typeface="Wingdings" panose="05000000000000000000" pitchFamily="2" charset="2"/>
              <a:buChar char="Ø"/>
            </a:pPr>
            <a:r>
              <a:rPr lang="en-US" sz="2400" dirty="0">
                <a:solidFill>
                  <a:srgbClr val="33CCCC"/>
                </a:solidFill>
                <a:latin typeface="Adobe Heiti Std R" panose="020B0400000000000000" pitchFamily="34" charset="-128"/>
                <a:ea typeface="Adobe Heiti Std R" panose="020B0400000000000000" pitchFamily="34" charset="-128"/>
                <a:cs typeface="Arial" pitchFamily="34" charset="0"/>
              </a:rPr>
              <a:t>Grants</a:t>
            </a:r>
          </a:p>
          <a:p>
            <a:pPr lvl="1" eaLnBrk="1" hangingPunct="1">
              <a:buFont typeface="Wingdings" panose="05000000000000000000" pitchFamily="2" charset="2"/>
              <a:buChar char="Ø"/>
            </a:pPr>
            <a:r>
              <a:rPr lang="en-US" sz="2400" dirty="0">
                <a:solidFill>
                  <a:srgbClr val="33CCCC"/>
                </a:solidFill>
                <a:latin typeface="Adobe Heiti Std R" panose="020B0400000000000000" pitchFamily="34" charset="-128"/>
                <a:ea typeface="Adobe Heiti Std R" panose="020B0400000000000000" pitchFamily="34" charset="-128"/>
                <a:cs typeface="Arial" pitchFamily="34" charset="0"/>
              </a:rPr>
              <a:t>Loans </a:t>
            </a:r>
          </a:p>
          <a:p>
            <a:pPr lvl="1" eaLnBrk="1" hangingPunct="1">
              <a:buFont typeface="Wingdings" panose="05000000000000000000" pitchFamily="2" charset="2"/>
              <a:buChar char="Ø"/>
            </a:pPr>
            <a:r>
              <a:rPr lang="en-US" sz="2400" dirty="0">
                <a:solidFill>
                  <a:srgbClr val="33CCCC"/>
                </a:solidFill>
                <a:latin typeface="Adobe Heiti Std R" panose="020B0400000000000000" pitchFamily="34" charset="-128"/>
                <a:ea typeface="Adobe Heiti Std R" panose="020B0400000000000000" pitchFamily="34" charset="-128"/>
                <a:cs typeface="Arial" pitchFamily="34" charset="0"/>
              </a:rPr>
              <a:t>Work Study</a:t>
            </a:r>
          </a:p>
          <a:p>
            <a:pPr lvl="1" eaLnBrk="1" hangingPunct="1">
              <a:buFont typeface="Wingdings" panose="05000000000000000000" pitchFamily="2" charset="2"/>
              <a:buChar char="Ø"/>
            </a:pPr>
            <a:endParaRPr lang="en-US" dirty="0">
              <a:solidFill>
                <a:schemeClr val="tx1"/>
              </a:solidFill>
              <a:latin typeface="Arial" pitchFamily="34" charset="0"/>
              <a:cs typeface="Arial" pitchFamily="34" charset="0"/>
            </a:endParaRPr>
          </a:p>
          <a:p>
            <a:pPr lvl="1" eaLnBrk="1" hangingPunct="1">
              <a:buFont typeface="Wingdings" panose="05000000000000000000" pitchFamily="2" charset="2"/>
              <a:buChar char="Ø"/>
            </a:pPr>
            <a:endParaRPr lang="en-US" dirty="0">
              <a:latin typeface="Arial" pitchFamily="34" charset="0"/>
              <a:cs typeface="Arial" pitchFamily="34" charset="0"/>
            </a:endParaRPr>
          </a:p>
          <a:p>
            <a:pPr marL="457200" lvl="1" indent="0" eaLnBrk="1" hangingPunct="1">
              <a:buNone/>
            </a:pPr>
            <a:endParaRPr lang="en-US" dirty="0">
              <a:solidFill>
                <a:schemeClr val="tx1"/>
              </a:solidFill>
              <a:latin typeface="Arial" pitchFamily="34" charset="0"/>
              <a:cs typeface="Arial"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4035829"/>
            <a:ext cx="3174004" cy="2377440"/>
          </a:xfrm>
          <a:prstGeom prst="rect">
            <a:avLst/>
          </a:prstGeom>
          <a:ln w="76200">
            <a:solidFill>
              <a:srgbClr val="FF6600"/>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654" y="152400"/>
            <a:ext cx="7704667" cy="1981200"/>
          </a:xfrm>
        </p:spPr>
        <p:txBody>
          <a:bodyPr>
            <a:normAutofit/>
          </a:bodyPr>
          <a:lstStyle/>
          <a:p>
            <a:pPr algn="l" eaLnBrk="1" fontAlgn="auto" hangingPunct="1">
              <a:spcAft>
                <a:spcPts val="0"/>
              </a:spcAft>
              <a:defRPr/>
            </a:pPr>
            <a:r>
              <a:rPr lang="en-US" sz="4400" b="1" cap="all" dirty="0">
                <a:latin typeface="Adobe Heiti Std R" panose="020B0400000000000000" pitchFamily="34" charset="-128"/>
                <a:ea typeface="Adobe Heiti Std R" panose="020B0400000000000000" pitchFamily="34" charset="-128"/>
                <a:cs typeface="Arial" pitchFamily="34" charset="0"/>
              </a:rPr>
              <a:t>Scholarships</a:t>
            </a:r>
          </a:p>
        </p:txBody>
      </p:sp>
      <p:sp>
        <p:nvSpPr>
          <p:cNvPr id="18435" name="Content Placeholder 2"/>
          <p:cNvSpPr>
            <a:spLocks noGrp="1"/>
          </p:cNvSpPr>
          <p:nvPr>
            <p:ph idx="1"/>
          </p:nvPr>
        </p:nvSpPr>
        <p:spPr>
          <a:xfrm>
            <a:off x="457200" y="2270760"/>
            <a:ext cx="7704667" cy="3017520"/>
          </a:xfrm>
        </p:spPr>
        <p:txBody>
          <a:bodyPr>
            <a:normAutofit/>
          </a:bodyPr>
          <a:lstStyle/>
          <a:p>
            <a:pPr eaLnBrk="1" hangingPunct="1"/>
            <a:r>
              <a:rPr lang="en-US" sz="3200" dirty="0">
                <a:solidFill>
                  <a:srgbClr val="33CCCC"/>
                </a:solidFill>
                <a:latin typeface="Adobe Heiti Std R" panose="020B0400000000000000" pitchFamily="34" charset="-128"/>
                <a:ea typeface="Adobe Heiti Std R" panose="020B0400000000000000" pitchFamily="34" charset="-128"/>
                <a:cs typeface="Arial" pitchFamily="34" charset="0"/>
              </a:rPr>
              <a:t>Do </a:t>
            </a:r>
            <a:r>
              <a:rPr lang="en-US" sz="3200" b="1" u="sng" dirty="0">
                <a:solidFill>
                  <a:srgbClr val="33CCCC"/>
                </a:solidFill>
                <a:latin typeface="Adobe Heiti Std R" panose="020B0400000000000000" pitchFamily="34" charset="-128"/>
                <a:ea typeface="Adobe Heiti Std R" panose="020B0400000000000000" pitchFamily="34" charset="-128"/>
                <a:cs typeface="Arial" pitchFamily="34" charset="0"/>
              </a:rPr>
              <a:t>NOT</a:t>
            </a:r>
            <a:r>
              <a:rPr lang="en-US" sz="3200" dirty="0">
                <a:solidFill>
                  <a:srgbClr val="33CCCC"/>
                </a:solidFill>
                <a:latin typeface="Adobe Heiti Std R" panose="020B0400000000000000" pitchFamily="34" charset="-128"/>
                <a:ea typeface="Adobe Heiti Std R" panose="020B0400000000000000" pitchFamily="34" charset="-128"/>
                <a:cs typeface="Arial" pitchFamily="34" charset="0"/>
              </a:rPr>
              <a:t> have to be paid back.</a:t>
            </a:r>
          </a:p>
          <a:p>
            <a:pPr eaLnBrk="1" hangingPunct="1"/>
            <a:endParaRPr lang="en-US" sz="3200" dirty="0">
              <a:solidFill>
                <a:srgbClr val="33CCCC"/>
              </a:solidFill>
              <a:latin typeface="Adobe Heiti Std R" panose="020B0400000000000000" pitchFamily="34" charset="-128"/>
              <a:ea typeface="Adobe Heiti Std R" panose="020B0400000000000000" pitchFamily="34" charset="-128"/>
              <a:cs typeface="Arial" pitchFamily="34" charset="0"/>
            </a:endParaRPr>
          </a:p>
          <a:p>
            <a:pPr eaLnBrk="1" hangingPunct="1"/>
            <a:r>
              <a:rPr lang="en-US" sz="3200" dirty="0">
                <a:solidFill>
                  <a:srgbClr val="33CCCC"/>
                </a:solidFill>
                <a:latin typeface="Adobe Heiti Std R" panose="020B0400000000000000" pitchFamily="34" charset="-128"/>
                <a:ea typeface="Adobe Heiti Std R" panose="020B0400000000000000" pitchFamily="34" charset="-128"/>
                <a:cs typeface="Arial" pitchFamily="34" charset="0"/>
              </a:rPr>
              <a:t>Are awarded based on academic excellence, skill, or a unique characteristic.</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259080"/>
            <a:ext cx="3458679" cy="2011680"/>
          </a:xfrm>
          <a:prstGeom prst="rect">
            <a:avLst/>
          </a:prstGeom>
          <a:ln w="76200">
            <a:solidFill>
              <a:srgbClr val="FF6600"/>
            </a:solidFill>
          </a:ln>
        </p:spPr>
      </p:pic>
      <p:sp>
        <p:nvSpPr>
          <p:cNvPr id="4" name="TextBox 3"/>
          <p:cNvSpPr txBox="1"/>
          <p:nvPr/>
        </p:nvSpPr>
        <p:spPr>
          <a:xfrm>
            <a:off x="885787" y="5562600"/>
            <a:ext cx="7010400" cy="707886"/>
          </a:xfrm>
          <a:prstGeom prst="rect">
            <a:avLst/>
          </a:prstGeom>
          <a:noFill/>
        </p:spPr>
        <p:txBody>
          <a:bodyPr wrap="square" rtlCol="0">
            <a:spAutoFit/>
          </a:bodyPr>
          <a:lstStyle/>
          <a:p>
            <a:r>
              <a:rPr lang="en-US" sz="2000" dirty="0">
                <a:solidFill>
                  <a:srgbClr val="FF6600"/>
                </a:solidFill>
                <a:latin typeface="Adobe Heiti Std R" panose="020B0400000000000000" pitchFamily="34" charset="-128"/>
                <a:ea typeface="Adobe Heiti Std R" panose="020B0400000000000000" pitchFamily="34" charset="-128"/>
                <a:cs typeface="Arial" pitchFamily="34" charset="0"/>
              </a:rPr>
              <a:t>*Note: each scholarship may have different requirements, so check the conditions of scholarships before applying.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153399" cy="1143000"/>
          </a:xfrm>
        </p:spPr>
        <p:txBody>
          <a:bodyPr>
            <a:normAutofit/>
          </a:bodyPr>
          <a:lstStyle/>
          <a:p>
            <a:pPr algn="ctr" eaLnBrk="1" fontAlgn="auto" hangingPunct="1">
              <a:spcAft>
                <a:spcPts val="0"/>
              </a:spcAft>
              <a:defRPr/>
            </a:pPr>
            <a:r>
              <a:rPr lang="en-US" sz="3400" b="1" cap="all" dirty="0">
                <a:latin typeface="Adobe Heiti Std R" panose="020B0400000000000000" pitchFamily="34" charset="-128"/>
                <a:ea typeface="Adobe Heiti Std R" panose="020B0400000000000000" pitchFamily="34" charset="-128"/>
                <a:cs typeface="Arial" pitchFamily="34" charset="0"/>
              </a:rPr>
              <a:t>How to Apply for Scholarships </a:t>
            </a:r>
          </a:p>
        </p:txBody>
      </p:sp>
      <p:sp>
        <p:nvSpPr>
          <p:cNvPr id="19459" name="Content Placeholder 2"/>
          <p:cNvSpPr>
            <a:spLocks noGrp="1"/>
          </p:cNvSpPr>
          <p:nvPr>
            <p:ph idx="1"/>
          </p:nvPr>
        </p:nvSpPr>
        <p:spPr>
          <a:xfrm>
            <a:off x="304800" y="1219200"/>
            <a:ext cx="8000999" cy="5943600"/>
          </a:xfrm>
        </p:spPr>
        <p:txBody>
          <a:bodyPr>
            <a:normAutofit/>
          </a:bodyPr>
          <a:lstStyle/>
          <a:p>
            <a:pPr marL="342900" indent="-342900" eaLnBrk="1" hangingPunct="1">
              <a:buFont typeface="+mj-lt"/>
              <a:buAutoNum type="arabicPeriod"/>
            </a:pPr>
            <a:r>
              <a:rPr lang="en-US" sz="1800" dirty="0">
                <a:solidFill>
                  <a:srgbClr val="33CCCC"/>
                </a:solidFill>
                <a:latin typeface="Adobe Heiti Std R" panose="020B0400000000000000" pitchFamily="34" charset="-128"/>
                <a:ea typeface="Adobe Heiti Std R" panose="020B0400000000000000" pitchFamily="34" charset="-128"/>
                <a:cs typeface="Arial" pitchFamily="34" charset="0"/>
              </a:rPr>
              <a:t>Apply directly through the college or university </a:t>
            </a:r>
          </a:p>
          <a:p>
            <a:pPr marL="0" indent="0" eaLnBrk="1" hangingPunct="1">
              <a:buNone/>
            </a:pPr>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     </a:t>
            </a:r>
            <a:r>
              <a:rPr lang="en-US" sz="1800" dirty="0">
                <a:solidFill>
                  <a:srgbClr val="33CCCC"/>
                </a:solidFill>
                <a:latin typeface="Adobe Heiti Std R" panose="020B0400000000000000" pitchFamily="34" charset="-128"/>
                <a:ea typeface="Adobe Heiti Std R" panose="020B0400000000000000" pitchFamily="34" charset="-128"/>
                <a:cs typeface="Arial" pitchFamily="34" charset="0"/>
              </a:rPr>
              <a:t>(Application period is usually December – March)</a:t>
            </a:r>
          </a:p>
          <a:p>
            <a:pPr lvl="1">
              <a:buFont typeface="Arial" panose="020B0604020202020204" pitchFamily="34" charset="0"/>
              <a:buChar char="•"/>
            </a:pPr>
            <a:r>
              <a:rPr lang="en-US" sz="1600" dirty="0">
                <a:solidFill>
                  <a:srgbClr val="33CCCC"/>
                </a:solidFill>
                <a:latin typeface="Adobe Heiti Std R" panose="020B0400000000000000" pitchFamily="34" charset="-128"/>
                <a:ea typeface="Adobe Heiti Std R" panose="020B0400000000000000" pitchFamily="34" charset="-128"/>
                <a:cs typeface="Arial" pitchFamily="34" charset="0"/>
              </a:rPr>
              <a:t>Check with the Admissions Office or Financial Aid Office for instructions on the application process</a:t>
            </a:r>
          </a:p>
          <a:p>
            <a:pPr lvl="1">
              <a:buFont typeface="Arial" panose="020B0604020202020204" pitchFamily="34" charset="0"/>
              <a:buChar char="•"/>
            </a:pPr>
            <a:r>
              <a:rPr lang="en-US" sz="1600" dirty="0">
                <a:solidFill>
                  <a:srgbClr val="33CCCC"/>
                </a:solidFill>
                <a:latin typeface="Adobe Heiti Std R" panose="020B0400000000000000" pitchFamily="34" charset="-128"/>
                <a:ea typeface="Adobe Heiti Std R" panose="020B0400000000000000" pitchFamily="34" charset="-128"/>
                <a:cs typeface="Arial" pitchFamily="34" charset="0"/>
              </a:rPr>
              <a:t>Some schools offer their institutional scholarships to students as part of the admissions process</a:t>
            </a:r>
          </a:p>
          <a:p>
            <a:pPr lvl="2">
              <a:buFont typeface="Arial" panose="020B0604020202020204" pitchFamily="34" charset="0"/>
              <a:buChar char="•"/>
            </a:pPr>
            <a:r>
              <a:rPr lang="en-US" sz="1600" dirty="0">
                <a:solidFill>
                  <a:srgbClr val="33CCCC"/>
                </a:solidFill>
                <a:latin typeface="Adobe Heiti Std R" panose="020B0400000000000000" pitchFamily="34" charset="-128"/>
                <a:ea typeface="Adobe Heiti Std R" panose="020B0400000000000000" pitchFamily="34" charset="-128"/>
                <a:cs typeface="Arial" pitchFamily="34" charset="0"/>
              </a:rPr>
              <a:t>Complete your admissions applications early! We recommend- no later than November </a:t>
            </a:r>
          </a:p>
          <a:p>
            <a:pPr lvl="2">
              <a:buFont typeface="Arial" panose="020B0604020202020204" pitchFamily="34" charset="0"/>
              <a:buChar char="•"/>
            </a:pPr>
            <a:r>
              <a:rPr lang="en-US" sz="1600" dirty="0">
                <a:solidFill>
                  <a:srgbClr val="33CCCC"/>
                </a:solidFill>
                <a:latin typeface="Adobe Heiti Std R" panose="020B0400000000000000" pitchFamily="34" charset="-128"/>
                <a:ea typeface="Adobe Heiti Std R" panose="020B0400000000000000" pitchFamily="34" charset="-128"/>
                <a:cs typeface="Arial" pitchFamily="34" charset="0"/>
              </a:rPr>
              <a:t>Funds may be limited – “first-come, first-serve</a:t>
            </a:r>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 </a:t>
            </a:r>
          </a:p>
          <a:p>
            <a:pPr marL="1257300" lvl="2" indent="-342900">
              <a:buFont typeface="+mj-lt"/>
              <a:buAutoNum type="arabicPeriod"/>
            </a:pPr>
            <a:endParaRPr lang="en-US" dirty="0">
              <a:solidFill>
                <a:srgbClr val="33CCCC"/>
              </a:solidFill>
              <a:latin typeface="Adobe Heiti Std R" panose="020B0400000000000000" pitchFamily="34" charset="-128"/>
              <a:ea typeface="Adobe Heiti Std R" panose="020B0400000000000000" pitchFamily="34" charset="-128"/>
              <a:cs typeface="Arial" pitchFamily="34" charset="0"/>
            </a:endParaRPr>
          </a:p>
          <a:p>
            <a:pPr marL="342900" indent="-342900">
              <a:buFont typeface="+mj-lt"/>
              <a:buAutoNum type="arabicPeriod" startAt="2"/>
            </a:pPr>
            <a:r>
              <a:rPr lang="en-US" sz="1800" dirty="0">
                <a:solidFill>
                  <a:srgbClr val="33CCCC"/>
                </a:solidFill>
                <a:latin typeface="Adobe Heiti Std R" panose="020B0400000000000000" pitchFamily="34" charset="-128"/>
                <a:ea typeface="Adobe Heiti Std R" panose="020B0400000000000000" pitchFamily="34" charset="-128"/>
                <a:cs typeface="Arial" pitchFamily="34" charset="0"/>
              </a:rPr>
              <a:t>The </a:t>
            </a:r>
            <a:r>
              <a:rPr lang="en-US" dirty="0">
                <a:solidFill>
                  <a:srgbClr val="33CCCC"/>
                </a:solidFill>
                <a:latin typeface="Adobe Heiti Std R" panose="020B0400000000000000" pitchFamily="34" charset="-128"/>
                <a:ea typeface="Adobe Heiti Std R" panose="020B0400000000000000" pitchFamily="34" charset="-128"/>
                <a:cs typeface="Arial" pitchFamily="34" charset="0"/>
              </a:rPr>
              <a:t>student's </a:t>
            </a:r>
            <a:r>
              <a:rPr lang="en-US" sz="1800" dirty="0">
                <a:solidFill>
                  <a:srgbClr val="33CCCC"/>
                </a:solidFill>
                <a:latin typeface="Adobe Heiti Std R" panose="020B0400000000000000" pitchFamily="34" charset="-128"/>
                <a:ea typeface="Adobe Heiti Std R" panose="020B0400000000000000" pitchFamily="34" charset="-128"/>
                <a:cs typeface="Arial" pitchFamily="34" charset="0"/>
              </a:rPr>
              <a:t>high school may have a listing of local scholarships.</a:t>
            </a:r>
          </a:p>
          <a:p>
            <a:pPr marL="342900" indent="-342900" eaLnBrk="1" hangingPunct="1">
              <a:buFont typeface="+mj-lt"/>
              <a:buAutoNum type="arabicPeriod" startAt="2"/>
            </a:pPr>
            <a:endParaRPr lang="en-US" sz="1800" dirty="0">
              <a:solidFill>
                <a:srgbClr val="33CCCC"/>
              </a:solidFill>
              <a:latin typeface="Adobe Heiti Std R" panose="020B0400000000000000" pitchFamily="34" charset="-128"/>
              <a:ea typeface="Adobe Heiti Std R" panose="020B0400000000000000" pitchFamily="34" charset="-128"/>
              <a:cs typeface="Arial" pitchFamily="34" charset="0"/>
            </a:endParaRPr>
          </a:p>
          <a:p>
            <a:pPr marL="342900" indent="-342900" eaLnBrk="1" hangingPunct="1">
              <a:buFont typeface="+mj-lt"/>
              <a:buAutoNum type="arabicPeriod" startAt="2"/>
            </a:pPr>
            <a:r>
              <a:rPr lang="en-US" sz="1800" dirty="0">
                <a:solidFill>
                  <a:srgbClr val="33CCCC"/>
                </a:solidFill>
                <a:latin typeface="Adobe Heiti Std R" panose="020B0400000000000000" pitchFamily="34" charset="-128"/>
                <a:ea typeface="Adobe Heiti Std R" panose="020B0400000000000000" pitchFamily="34" charset="-128"/>
                <a:cs typeface="Arial" pitchFamily="34" charset="0"/>
              </a:rPr>
              <a:t>Community organizations often offer scholarships.</a:t>
            </a:r>
          </a:p>
          <a:p>
            <a:pPr marL="342900" indent="-342900" eaLnBrk="1" hangingPunct="1">
              <a:buFont typeface="+mj-lt"/>
              <a:buAutoNum type="arabicPeriod" startAt="2"/>
            </a:pPr>
            <a:endParaRPr lang="en-US" sz="1800" dirty="0">
              <a:latin typeface="Arial" pitchFamily="34" charset="0"/>
              <a:cs typeface="Arial" pitchFamily="34" charset="0"/>
            </a:endParaRPr>
          </a:p>
          <a:p>
            <a:pPr eaLnBrk="1" hangingPunct="1"/>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0496" y="5562600"/>
            <a:ext cx="1126304" cy="1082039"/>
          </a:xfrm>
          <a:prstGeom prst="rect">
            <a:avLst/>
          </a:prstGeom>
          <a:ln w="76200">
            <a:solidFill>
              <a:srgbClr val="FF6600"/>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924800" cy="1676400"/>
          </a:xfrm>
        </p:spPr>
        <p:txBody>
          <a:bodyPr>
            <a:normAutofit/>
          </a:bodyPr>
          <a:lstStyle/>
          <a:p>
            <a:pPr algn="ctr" eaLnBrk="1" fontAlgn="auto" hangingPunct="1">
              <a:spcAft>
                <a:spcPts val="0"/>
              </a:spcAft>
              <a:defRPr/>
            </a:pPr>
            <a:r>
              <a:rPr lang="en-US" sz="3400" b="1" cap="all" dirty="0">
                <a:latin typeface="Adobe Heiti Std R" panose="020B0400000000000000" pitchFamily="34" charset="-128"/>
                <a:ea typeface="Adobe Heiti Std R" panose="020B0400000000000000" pitchFamily="34" charset="-128"/>
                <a:cs typeface="Arial" pitchFamily="34" charset="0"/>
              </a:rPr>
              <a:t>Applying for</a:t>
            </a:r>
            <a:r>
              <a:rPr lang="en-US" sz="3400" cap="all" dirty="0">
                <a:latin typeface="Adobe Heiti Std R" panose="020B0400000000000000" pitchFamily="34" charset="-128"/>
                <a:ea typeface="Adobe Heiti Std R" panose="020B0400000000000000" pitchFamily="34" charset="-128"/>
                <a:cs typeface="Arial" pitchFamily="34" charset="0"/>
              </a:rPr>
              <a:t> </a:t>
            </a:r>
            <a:r>
              <a:rPr lang="en-US" sz="3400" b="1" cap="all" dirty="0">
                <a:latin typeface="Adobe Heiti Std R" panose="020B0400000000000000" pitchFamily="34" charset="-128"/>
                <a:ea typeface="Adobe Heiti Std R" panose="020B0400000000000000" pitchFamily="34" charset="-128"/>
                <a:cs typeface="Arial" pitchFamily="34" charset="0"/>
              </a:rPr>
              <a:t>Federal</a:t>
            </a:r>
            <a:br>
              <a:rPr lang="en-US" sz="3400" b="1" cap="all" dirty="0">
                <a:latin typeface="Adobe Heiti Std R" panose="020B0400000000000000" pitchFamily="34" charset="-128"/>
                <a:ea typeface="Adobe Heiti Std R" panose="020B0400000000000000" pitchFamily="34" charset="-128"/>
                <a:cs typeface="Arial" pitchFamily="34" charset="0"/>
              </a:rPr>
            </a:br>
            <a:r>
              <a:rPr lang="en-US" sz="3400" b="1" cap="all" dirty="0">
                <a:latin typeface="Adobe Heiti Std R" panose="020B0400000000000000" pitchFamily="34" charset="-128"/>
                <a:ea typeface="Adobe Heiti Std R" panose="020B0400000000000000" pitchFamily="34" charset="-128"/>
                <a:cs typeface="Arial" pitchFamily="34" charset="0"/>
              </a:rPr>
              <a:t> Financial Aid</a:t>
            </a:r>
          </a:p>
        </p:txBody>
      </p:sp>
      <p:sp>
        <p:nvSpPr>
          <p:cNvPr id="22531" name="Content Placeholder 2"/>
          <p:cNvSpPr>
            <a:spLocks noGrp="1"/>
          </p:cNvSpPr>
          <p:nvPr>
            <p:ph idx="1"/>
          </p:nvPr>
        </p:nvSpPr>
        <p:spPr>
          <a:xfrm>
            <a:off x="304800" y="1905000"/>
            <a:ext cx="8229600" cy="5336628"/>
          </a:xfrm>
        </p:spPr>
        <p:txBody>
          <a:bodyPr>
            <a:normAutofit/>
          </a:bodyPr>
          <a:lstStyle/>
          <a:p>
            <a:pPr eaLnBrk="1" hangingPunct="1">
              <a:spcBef>
                <a:spcPct val="100000"/>
              </a:spcBef>
            </a:pPr>
            <a:r>
              <a:rPr lang="en-US" sz="1600" dirty="0">
                <a:solidFill>
                  <a:srgbClr val="33CCCC"/>
                </a:solidFill>
                <a:latin typeface="Adobe Heiti Std R" panose="020B0400000000000000" pitchFamily="34" charset="-128"/>
                <a:ea typeface="Adobe Heiti Std R" panose="020B0400000000000000" pitchFamily="34" charset="-128"/>
                <a:cs typeface="Arial" pitchFamily="34" charset="0"/>
              </a:rPr>
              <a:t>The Federal Government is the largest source of financial aid.</a:t>
            </a:r>
          </a:p>
          <a:p>
            <a:pPr eaLnBrk="1" hangingPunct="1">
              <a:spcBef>
                <a:spcPct val="100000"/>
              </a:spcBef>
            </a:pPr>
            <a:r>
              <a:rPr lang="en-US" sz="1600" dirty="0">
                <a:solidFill>
                  <a:srgbClr val="33CCCC"/>
                </a:solidFill>
                <a:latin typeface="Adobe Heiti Std R" panose="020B0400000000000000" pitchFamily="34" charset="-128"/>
                <a:ea typeface="Adobe Heiti Std R" panose="020B0400000000000000" pitchFamily="34" charset="-128"/>
                <a:cs typeface="Arial" pitchFamily="34" charset="0"/>
              </a:rPr>
              <a:t>Federal financial aid is awarded primarily on the basis of financial need.</a:t>
            </a:r>
          </a:p>
          <a:p>
            <a:pPr eaLnBrk="1" hangingPunct="1">
              <a:spcBef>
                <a:spcPct val="100000"/>
              </a:spcBef>
            </a:pPr>
            <a:r>
              <a:rPr lang="en-US" sz="1600" dirty="0">
                <a:solidFill>
                  <a:srgbClr val="33CCCC"/>
                </a:solidFill>
                <a:latin typeface="Adobe Heiti Std R" panose="020B0400000000000000" pitchFamily="34" charset="-128"/>
                <a:ea typeface="Adobe Heiti Std R" panose="020B0400000000000000" pitchFamily="34" charset="-128"/>
                <a:cs typeface="Arial" pitchFamily="34" charset="0"/>
              </a:rPr>
              <a:t>Students must apply for federal financial aid </a:t>
            </a:r>
            <a:r>
              <a:rPr lang="en-US" sz="1600" b="1" u="sng" dirty="0">
                <a:solidFill>
                  <a:srgbClr val="33CCCC"/>
                </a:solidFill>
                <a:latin typeface="Adobe Heiti Std R" panose="020B0400000000000000" pitchFamily="34" charset="-128"/>
                <a:ea typeface="Adobe Heiti Std R" panose="020B0400000000000000" pitchFamily="34" charset="-128"/>
                <a:cs typeface="Arial" pitchFamily="34" charset="0"/>
              </a:rPr>
              <a:t>every year</a:t>
            </a:r>
            <a:r>
              <a:rPr lang="en-US" sz="1600" b="1" dirty="0">
                <a:solidFill>
                  <a:srgbClr val="33CCCC"/>
                </a:solidFill>
                <a:latin typeface="Adobe Heiti Std R" panose="020B0400000000000000" pitchFamily="34" charset="-128"/>
                <a:ea typeface="Adobe Heiti Std R" panose="020B0400000000000000" pitchFamily="34" charset="-128"/>
                <a:cs typeface="Arial" pitchFamily="34" charset="0"/>
              </a:rPr>
              <a:t> </a:t>
            </a:r>
            <a:r>
              <a:rPr lang="en-US" sz="1600" dirty="0">
                <a:solidFill>
                  <a:srgbClr val="33CCCC"/>
                </a:solidFill>
                <a:latin typeface="Adobe Heiti Std R" panose="020B0400000000000000" pitchFamily="34" charset="-128"/>
                <a:ea typeface="Adobe Heiti Std R" panose="020B0400000000000000" pitchFamily="34" charset="-128"/>
                <a:cs typeface="Arial" pitchFamily="34" charset="0"/>
              </a:rPr>
              <a:t>using the Free Application for Federal Student Aid (FAFSA).</a:t>
            </a:r>
          </a:p>
          <a:p>
            <a:pPr lvl="1" eaLnBrk="1" hangingPunct="1">
              <a:spcBef>
                <a:spcPct val="100000"/>
              </a:spcBef>
              <a:buFont typeface="Wingdings" panose="05000000000000000000" pitchFamily="2" charset="2"/>
              <a:buChar char="Ø"/>
            </a:pPr>
            <a:r>
              <a:rPr lang="en-US" sz="1600" dirty="0">
                <a:solidFill>
                  <a:srgbClr val="FF6600"/>
                </a:solidFill>
                <a:latin typeface="Adobe Heiti Std R" panose="020B0400000000000000" pitchFamily="34" charset="-128"/>
                <a:ea typeface="Adobe Heiti Std R" panose="020B0400000000000000" pitchFamily="34" charset="-128"/>
                <a:cs typeface="Arial" pitchFamily="34" charset="0"/>
                <a:hlinkClick r:id="rId2"/>
              </a:rPr>
              <a:t>www.FAFSA.gov</a:t>
            </a:r>
            <a:endParaRPr lang="en-US" sz="1600" dirty="0">
              <a:solidFill>
                <a:srgbClr val="FF6600"/>
              </a:solidFill>
              <a:latin typeface="Adobe Heiti Std R" panose="020B0400000000000000" pitchFamily="34" charset="-128"/>
              <a:ea typeface="Adobe Heiti Std R" panose="020B0400000000000000" pitchFamily="34" charset="-128"/>
              <a:cs typeface="Arial" pitchFamily="34" charset="0"/>
            </a:endParaRPr>
          </a:p>
          <a:p>
            <a:pPr lvl="1">
              <a:spcBef>
                <a:spcPct val="100000"/>
              </a:spcBef>
              <a:buFont typeface="Wingdings" panose="05000000000000000000" pitchFamily="2" charset="2"/>
              <a:buChar char="Ø"/>
            </a:pPr>
            <a:r>
              <a:rPr lang="en-US" sz="1600" dirty="0">
                <a:solidFill>
                  <a:srgbClr val="33CCCC"/>
                </a:solidFill>
                <a:latin typeface="Adobe Heiti Std R" panose="020B0400000000000000" pitchFamily="34" charset="-128"/>
                <a:ea typeface="Adobe Heiti Std R" panose="020B0400000000000000" pitchFamily="34" charset="-128"/>
                <a:cs typeface="Arial" pitchFamily="34" charset="0"/>
              </a:rPr>
              <a:t>Students complete this application to learn if they will qualify to receive financial aid (Grants, Work Study &amp; Federal Student Loans) from the federal government.</a:t>
            </a:r>
          </a:p>
          <a:p>
            <a:pPr lvl="1" eaLnBrk="1" hangingPunct="1">
              <a:spcBef>
                <a:spcPct val="100000"/>
              </a:spcBef>
              <a:buFont typeface="Wingdings" panose="05000000000000000000" pitchFamily="2" charset="2"/>
              <a:buChar char="Ø"/>
            </a:pPr>
            <a:r>
              <a:rPr lang="en-US" sz="1600" dirty="0">
                <a:solidFill>
                  <a:srgbClr val="33CCCC"/>
                </a:solidFill>
                <a:latin typeface="Adobe Heiti Std R" panose="020B0400000000000000" pitchFamily="34" charset="-128"/>
                <a:ea typeface="Adobe Heiti Std R" panose="020B0400000000000000" pitchFamily="34" charset="-128"/>
                <a:cs typeface="Arial" pitchFamily="34" charset="0"/>
              </a:rPr>
              <a:t>For the </a:t>
            </a:r>
            <a:r>
              <a:rPr lang="en-US" sz="1600" b="1" u="sng" dirty="0">
                <a:solidFill>
                  <a:srgbClr val="33CCCC"/>
                </a:solidFill>
                <a:latin typeface="Adobe Heiti Std R" panose="020B0400000000000000" pitchFamily="34" charset="-128"/>
                <a:ea typeface="Adobe Heiti Std R" panose="020B0400000000000000" pitchFamily="34" charset="-128"/>
                <a:cs typeface="Arial" pitchFamily="34" charset="0"/>
              </a:rPr>
              <a:t>Fall 2021 </a:t>
            </a:r>
            <a:r>
              <a:rPr lang="en-US" sz="1600" dirty="0">
                <a:solidFill>
                  <a:srgbClr val="33CCCC"/>
                </a:solidFill>
                <a:latin typeface="Adobe Heiti Std R" panose="020B0400000000000000" pitchFamily="34" charset="-128"/>
                <a:ea typeface="Adobe Heiti Std R" panose="020B0400000000000000" pitchFamily="34" charset="-128"/>
                <a:cs typeface="Arial" pitchFamily="34" charset="0"/>
              </a:rPr>
              <a:t>semester, students need to complete the </a:t>
            </a:r>
            <a:r>
              <a:rPr lang="en-US" sz="1600" b="1" u="sng" dirty="0">
                <a:solidFill>
                  <a:srgbClr val="33CCCC"/>
                </a:solidFill>
                <a:latin typeface="Adobe Heiti Std R" panose="020B0400000000000000" pitchFamily="34" charset="-128"/>
                <a:ea typeface="Adobe Heiti Std R" panose="020B0400000000000000" pitchFamily="34" charset="-128"/>
                <a:cs typeface="Arial" pitchFamily="34" charset="0"/>
              </a:rPr>
              <a:t>2021-2022 FAFSA</a:t>
            </a:r>
            <a:r>
              <a:rPr lang="en-US" sz="1600" dirty="0">
                <a:solidFill>
                  <a:srgbClr val="33CCCC"/>
                </a:solidFill>
                <a:latin typeface="Adobe Heiti Std R" panose="020B0400000000000000" pitchFamily="34" charset="-128"/>
                <a:ea typeface="Adobe Heiti Std R" panose="020B0400000000000000" pitchFamily="34" charset="-128"/>
                <a:cs typeface="Arial" pitchFamily="34" charset="0"/>
              </a:rPr>
              <a:t>.</a:t>
            </a:r>
          </a:p>
          <a:p>
            <a:pPr lvl="1" eaLnBrk="1" hangingPunct="1">
              <a:spcBef>
                <a:spcPct val="100000"/>
              </a:spcBef>
              <a:buFont typeface="Wingdings" panose="05000000000000000000" pitchFamily="2" charset="2"/>
              <a:buChar char="Ø"/>
            </a:pPr>
            <a:r>
              <a:rPr lang="en-US" sz="1600" dirty="0">
                <a:solidFill>
                  <a:srgbClr val="33CCCC"/>
                </a:solidFill>
                <a:latin typeface="Adobe Heiti Std R" panose="020B0400000000000000" pitchFamily="34" charset="-128"/>
                <a:ea typeface="Adobe Heiti Std R" panose="020B0400000000000000" pitchFamily="34" charset="-128"/>
                <a:cs typeface="Arial" pitchFamily="34" charset="0"/>
              </a:rPr>
              <a:t>The 2021-2022 FAFSA will be available </a:t>
            </a:r>
            <a:r>
              <a:rPr lang="en-US" sz="1600" b="1" u="sng" dirty="0">
                <a:solidFill>
                  <a:srgbClr val="33CCCC"/>
                </a:solidFill>
                <a:latin typeface="Adobe Heiti Std R" panose="020B0400000000000000" pitchFamily="34" charset="-128"/>
                <a:ea typeface="Adobe Heiti Std R" panose="020B0400000000000000" pitchFamily="34" charset="-128"/>
                <a:cs typeface="Arial" pitchFamily="34" charset="0"/>
              </a:rPr>
              <a:t>October 1, 2020</a:t>
            </a:r>
            <a:r>
              <a:rPr lang="en-US" sz="1600" dirty="0">
                <a:solidFill>
                  <a:srgbClr val="33CCCC"/>
                </a:solidFill>
                <a:latin typeface="Adobe Heiti Std R" panose="020B0400000000000000" pitchFamily="34" charset="-128"/>
                <a:ea typeface="Adobe Heiti Std R" panose="020B0400000000000000" pitchFamily="34" charset="-128"/>
                <a:cs typeface="Arial" pitchFamily="34" charset="0"/>
              </a:rPr>
              <a:t>.</a:t>
            </a:r>
            <a:endParaRPr lang="en-US" sz="1600" dirty="0">
              <a:solidFill>
                <a:srgbClr val="33CCCC"/>
              </a:solidFill>
              <a:latin typeface="Adobe Heiti Std R" panose="020B0400000000000000" pitchFamily="34" charset="-128"/>
              <a:ea typeface="Adobe Heiti Std R" panose="020B0400000000000000" pitchFamily="34" charset="-128"/>
            </a:endParaRPr>
          </a:p>
          <a:p>
            <a:pPr eaLnBrk="1" hangingPunct="1"/>
            <a:endParaRPr lang="en-US" dirty="0"/>
          </a:p>
        </p:txBody>
      </p:sp>
      <p:pic>
        <p:nvPicPr>
          <p:cNvPr id="3" name="Picture 2"/>
          <p:cNvPicPr>
            <a:picLocks noChangeAspect="1"/>
          </p:cNvPicPr>
          <p:nvPr/>
        </p:nvPicPr>
        <p:blipFill rotWithShape="1">
          <a:blip r:embed="rId3"/>
          <a:srcRect l="2941" t="4061" r="5882" b="2542"/>
          <a:stretch/>
        </p:blipFill>
        <p:spPr>
          <a:xfrm>
            <a:off x="6333067" y="228600"/>
            <a:ext cx="2362200" cy="1752600"/>
          </a:xfrm>
          <a:prstGeom prst="rect">
            <a:avLst/>
          </a:prstGeom>
          <a:ln w="76200">
            <a:solidFill>
              <a:srgbClr val="FF6600"/>
            </a:solid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A9E023"/>
      </a:accent1>
      <a:accent2>
        <a:srgbClr val="1FCDB6"/>
      </a:accent2>
      <a:accent3>
        <a:srgbClr val="5F99C9"/>
      </a:accent3>
      <a:accent4>
        <a:srgbClr val="AE65D1"/>
      </a:accent4>
      <a:accent5>
        <a:srgbClr val="D06423"/>
      </a:accent5>
      <a:accent6>
        <a:srgbClr val="DCAB11"/>
      </a:accent6>
      <a:hlink>
        <a:srgbClr val="ADE133"/>
      </a:hlink>
      <a:folHlink>
        <a:srgbClr val="C2EA6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1FEE2289-88FB-467C-9C9A-54F3C8576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6396</TotalTime>
  <Words>2464</Words>
  <Application>Microsoft Office PowerPoint</Application>
  <PresentationFormat>On-screen Show (4:3)</PresentationFormat>
  <Paragraphs>266</Paragraphs>
  <Slides>35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Adobe Heiti Std R</vt:lpstr>
      <vt:lpstr>Arial</vt:lpstr>
      <vt:lpstr>Calibri</vt:lpstr>
      <vt:lpstr>Century Gothic</vt:lpstr>
      <vt:lpstr>Courier New</vt:lpstr>
      <vt:lpstr>Wingdings</vt:lpstr>
      <vt:lpstr>Wingdings 2</vt:lpstr>
      <vt:lpstr>Mesh</vt:lpstr>
      <vt:lpstr>What you  need to know about  Financial Aid</vt:lpstr>
      <vt:lpstr>Topics for Today </vt:lpstr>
      <vt:lpstr>How much does college cost?</vt:lpstr>
      <vt:lpstr>Comparing Costs:  Things to Note</vt:lpstr>
      <vt:lpstr>Paying for College</vt:lpstr>
      <vt:lpstr>What is Financial Aid?</vt:lpstr>
      <vt:lpstr>Scholarships</vt:lpstr>
      <vt:lpstr>How to Apply for Scholarships </vt:lpstr>
      <vt:lpstr>Applying for Federal  Financial Aid</vt:lpstr>
      <vt:lpstr>Expected Family  Contribution (EFC)</vt:lpstr>
      <vt:lpstr>         Grants</vt:lpstr>
      <vt:lpstr>Federal    Grants </vt:lpstr>
      <vt:lpstr>     Loans</vt:lpstr>
      <vt:lpstr>Student Loans</vt:lpstr>
      <vt:lpstr>Parent Loans</vt:lpstr>
      <vt:lpstr>Work Study / Employment</vt:lpstr>
      <vt:lpstr>State Financial Aid</vt:lpstr>
      <vt:lpstr>Financial aid Offer - Example</vt:lpstr>
      <vt:lpstr>    Financial Aid Offer</vt:lpstr>
      <vt:lpstr>Filing the FAFSA</vt:lpstr>
      <vt:lpstr>FILING the FAFSA – Apply for a Federal Student Aid (FSA) User ID</vt:lpstr>
      <vt:lpstr>Filing the FAFSA - Things to note</vt:lpstr>
      <vt:lpstr>Filing the FAFSA- parent information</vt:lpstr>
      <vt:lpstr>Filing the FAFSA – IRS Data Match</vt:lpstr>
      <vt:lpstr>IRS Data Retrieval Tool</vt:lpstr>
      <vt:lpstr>IRS Data Retrieval Tool</vt:lpstr>
      <vt:lpstr>IRS Data Retrieval Tool </vt:lpstr>
      <vt:lpstr>IRS Data Retrieval Tool </vt:lpstr>
      <vt:lpstr>IRS Data Retrieval Tool </vt:lpstr>
      <vt:lpstr>FILING THE FAFSA-  myStudentAid App</vt:lpstr>
      <vt:lpstr>PowerPoint Presentation</vt:lpstr>
      <vt:lpstr>PowerPoint Presentation</vt:lpstr>
      <vt:lpstr>Final Notes</vt:lpstr>
      <vt:lpstr>Final Notes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you Need to know about financial aid</dc:title>
  <dc:creator>vculler</dc:creator>
  <cp:lastModifiedBy>Kevin Culler</cp:lastModifiedBy>
  <cp:revision>627</cp:revision>
  <dcterms:created xsi:type="dcterms:W3CDTF">2011-10-18T13:05:55Z</dcterms:created>
  <dcterms:modified xsi:type="dcterms:W3CDTF">2020-10-28T22:05:13Z</dcterms:modified>
</cp:coreProperties>
</file>