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Lst>
  <p:sldSz cy="6858000" cx="12192000"/>
  <p:notesSz cx="12192000" cy="6858000"/>
  <p:embeddedFontLst>
    <p:embeddedFont>
      <p:font typeface="Century Gothic"/>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 uri="GoogleSlidesCustomDataVersion2">
      <go:slidesCustomData xmlns:go="http://customooxmlschemas.google.com/" r:id="rId45" roundtripDataSignature="AMtx7min7gD/cPUGBuE1HZxa5LxHXMkKW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B94524C-52AE-4D6F-884D-460441A53AD0}">
  <a:tblStyle styleId="{2B94524C-52AE-4D6F-884D-460441A53AD0}" styleName="Table_0">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20" Type="http://schemas.openxmlformats.org/officeDocument/2006/relationships/slide" Target="slides/slide14.xml"/><Relationship Id="rId42" Type="http://schemas.openxmlformats.org/officeDocument/2006/relationships/font" Target="fonts/CenturyGothic-bold.fntdata"/><Relationship Id="rId41" Type="http://schemas.openxmlformats.org/officeDocument/2006/relationships/font" Target="fonts/CenturyGothic-regular.fntdata"/><Relationship Id="rId22" Type="http://schemas.openxmlformats.org/officeDocument/2006/relationships/slide" Target="slides/slide16.xml"/><Relationship Id="rId44" Type="http://schemas.openxmlformats.org/officeDocument/2006/relationships/font" Target="fonts/CenturyGothic-boldItalic.fntdata"/><Relationship Id="rId21" Type="http://schemas.openxmlformats.org/officeDocument/2006/relationships/slide" Target="slides/slide15.xml"/><Relationship Id="rId43" Type="http://schemas.openxmlformats.org/officeDocument/2006/relationships/font" Target="fonts/CenturyGothic-italic.fntdata"/><Relationship Id="rId24" Type="http://schemas.openxmlformats.org/officeDocument/2006/relationships/slide" Target="slides/slide18.xml"/><Relationship Id="rId23" Type="http://schemas.openxmlformats.org/officeDocument/2006/relationships/slide" Target="slides/slide17.xml"/><Relationship Id="rId45" Type="http://customschemas.google.com/relationships/presentationmetadata" Target="meta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 name="Shape 40"/>
        <p:cNvGrpSpPr/>
        <p:nvPr/>
      </p:nvGrpSpPr>
      <p:grpSpPr>
        <a:xfrm>
          <a:off x="0" y="0"/>
          <a:ext cx="0" cy="0"/>
          <a:chOff x="0" y="0"/>
          <a:chExt cx="0" cy="0"/>
        </a:xfrm>
      </p:grpSpPr>
      <p:sp>
        <p:nvSpPr>
          <p:cNvPr id="41" name="Google Shape;41;p1: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2" name="Google Shape;42;p1: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10: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Mention different types of textbooks (traditional/ebooks/loose leaf) Buy New or Used or Rent (Many in our library) </a:t>
            </a:r>
            <a:endParaRPr/>
          </a:p>
          <a:p>
            <a:pPr indent="0" lvl="0" marL="0" rtl="0" algn="l">
              <a:lnSpc>
                <a:spcPct val="100000"/>
              </a:lnSpc>
              <a:spcBef>
                <a:spcPts val="0"/>
              </a:spcBef>
              <a:spcAft>
                <a:spcPts val="0"/>
              </a:spcAft>
              <a:buSzPts val="1100"/>
              <a:buNone/>
            </a:pPr>
            <a:r>
              <a:rPr lang="en-US"/>
              <a:t>Online codes-if possible we will reimburse for all forms including online cores </a:t>
            </a:r>
            <a:endParaRPr/>
          </a:p>
          <a:p>
            <a:pPr indent="0" lvl="0" marL="0" rtl="0" algn="l">
              <a:lnSpc>
                <a:spcPct val="100000"/>
              </a:lnSpc>
              <a:spcBef>
                <a:spcPts val="0"/>
              </a:spcBef>
              <a:spcAft>
                <a:spcPts val="0"/>
              </a:spcAft>
              <a:buSzPts val="1100"/>
              <a:buNone/>
            </a:pPr>
            <a:r>
              <a:rPr lang="en-US"/>
              <a:t>Check comes well after the semester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
        <p:nvSpPr>
          <p:cNvPr id="107" name="Google Shape;107;p10: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11: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5" name="Google Shape;115;p11: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12: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Not updated for Fall, but student will receive one </a:t>
            </a:r>
            <a:endParaRPr/>
          </a:p>
          <a:p>
            <a:pPr indent="0" lvl="0" marL="0" rtl="0" algn="l">
              <a:lnSpc>
                <a:spcPct val="100000"/>
              </a:lnSpc>
              <a:spcBef>
                <a:spcPts val="0"/>
              </a:spcBef>
              <a:spcAft>
                <a:spcPts val="0"/>
              </a:spcAft>
              <a:buSzPts val="1100"/>
              <a:buNone/>
            </a:pPr>
            <a:r>
              <a:rPr lang="en-US"/>
              <a:t>Withdrawal and Drop Datel </a:t>
            </a:r>
            <a:endParaRPr/>
          </a:p>
        </p:txBody>
      </p:sp>
      <p:sp>
        <p:nvSpPr>
          <p:cNvPr id="122" name="Google Shape;122;p12: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13: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8" name="Google Shape;128;p13: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14: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5" name="Google Shape;135;p14: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5: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2.5 GPA a few exceptions Automotive, welding, ect   </a:t>
            </a:r>
            <a:endParaRPr/>
          </a:p>
          <a:p>
            <a:pPr indent="0" lvl="0" marL="0" rtl="0" algn="l">
              <a:lnSpc>
                <a:spcPct val="100000"/>
              </a:lnSpc>
              <a:spcBef>
                <a:spcPts val="0"/>
              </a:spcBef>
              <a:spcAft>
                <a:spcPts val="0"/>
              </a:spcAft>
              <a:buSzPts val="1100"/>
              <a:buNone/>
            </a:pPr>
            <a:r>
              <a:rPr lang="en-US"/>
              <a:t>Accuplacer-Lunch meeting today to review their scores (if they need to retake than they can do so at the college testing center)</a:t>
            </a:r>
            <a:endParaRPr/>
          </a:p>
          <a:p>
            <a:pPr indent="0" lvl="0" marL="0" rtl="0" algn="l">
              <a:lnSpc>
                <a:spcPct val="100000"/>
              </a:lnSpc>
              <a:spcBef>
                <a:spcPts val="0"/>
              </a:spcBef>
              <a:spcAft>
                <a:spcPts val="0"/>
              </a:spcAft>
              <a:buSzPts val="1100"/>
              <a:buNone/>
            </a:pPr>
            <a:r>
              <a:rPr lang="en-US"/>
              <a:t> </a:t>
            </a:r>
            <a:endParaRPr/>
          </a:p>
        </p:txBody>
      </p:sp>
      <p:sp>
        <p:nvSpPr>
          <p:cNvPr id="141" name="Google Shape;141;p15: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16: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Average age of MCCC Student is 23</a:t>
            </a:r>
            <a:endParaRPr/>
          </a:p>
          <a:p>
            <a:pPr indent="0" lvl="0" marL="0" rtl="0" algn="l">
              <a:lnSpc>
                <a:spcPct val="100000"/>
              </a:lnSpc>
              <a:spcBef>
                <a:spcPts val="0"/>
              </a:spcBef>
              <a:spcAft>
                <a:spcPts val="0"/>
              </a:spcAft>
              <a:buSzPts val="1100"/>
              <a:buNone/>
            </a:pPr>
            <a:r>
              <a:rPr lang="en-US"/>
              <a:t>Time Management -Credit college class 2 hour of studying outside of class. One 3 credit class Mon/Wed 8:00-9:20 6 hours a week additionally studying for that class </a:t>
            </a:r>
            <a:endParaRPr/>
          </a:p>
          <a:p>
            <a:pPr indent="0" lvl="0" marL="0" rtl="0" algn="l">
              <a:lnSpc>
                <a:spcPct val="100000"/>
              </a:lnSpc>
              <a:spcBef>
                <a:spcPts val="0"/>
              </a:spcBef>
              <a:spcAft>
                <a:spcPts val="0"/>
              </a:spcAft>
              <a:buSzPts val="1100"/>
              <a:buNone/>
            </a:pPr>
            <a:r>
              <a:rPr lang="en-US"/>
              <a:t>Social/Emotional Maturity- </a:t>
            </a:r>
            <a:endParaRPr/>
          </a:p>
        </p:txBody>
      </p:sp>
      <p:sp>
        <p:nvSpPr>
          <p:cNvPr id="147" name="Google Shape;147;p16: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7: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If a student completed two college classes, they are more likely to finish the degree -Supports!!!   </a:t>
            </a:r>
            <a:endParaRPr/>
          </a:p>
        </p:txBody>
      </p:sp>
      <p:sp>
        <p:nvSpPr>
          <p:cNvPr id="155" name="Google Shape;155;p17: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8: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5" name="Google Shape;165;p18: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9: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talk about gpa on both transcripts? </a:t>
            </a:r>
            <a:endParaRPr/>
          </a:p>
        </p:txBody>
      </p:sp>
      <p:sp>
        <p:nvSpPr>
          <p:cNvPr id="173" name="Google Shape;173;p19: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p2: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0" name="Google Shape;50;p2: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20: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0" name="Google Shape;180;p20: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21: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3" name="Google Shape;243;p21: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22: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9" name="Google Shape;249;p22: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23: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6" name="Google Shape;256;p23: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24: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3" name="Google Shape;263;p24: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25: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3" name="Google Shape;283;p25: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27: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4" name="Google Shape;354;p27: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11f93dad405_2_12:notes"/>
          <p:cNvSpPr/>
          <p:nvPr>
            <p:ph idx="2" type="sldImg"/>
          </p:nvPr>
        </p:nvSpPr>
        <p:spPr>
          <a:xfrm>
            <a:off x="2032400" y="514350"/>
            <a:ext cx="8128500" cy="2571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1" name="Google Shape;361;g11f93dad405_2_12: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2c8834bcc95_1_0:notes"/>
          <p:cNvSpPr/>
          <p:nvPr>
            <p:ph idx="2" type="sldImg"/>
          </p:nvPr>
        </p:nvSpPr>
        <p:spPr>
          <a:xfrm>
            <a:off x="2032400" y="514350"/>
            <a:ext cx="8128500" cy="25719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2c8834bcc95_1_0: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2c8834bcc95_1_4:notes"/>
          <p:cNvSpPr/>
          <p:nvPr>
            <p:ph idx="2" type="sldImg"/>
          </p:nvPr>
        </p:nvSpPr>
        <p:spPr>
          <a:xfrm>
            <a:off x="2032400" y="514350"/>
            <a:ext cx="8128500" cy="2571900"/>
          </a:xfrm>
          <a:custGeom>
            <a:rect b="b" l="l" r="r" t="t"/>
            <a:pathLst>
              <a:path extrusionOk="0" h="120000" w="120000">
                <a:moveTo>
                  <a:pt x="0" y="0"/>
                </a:moveTo>
                <a:lnTo>
                  <a:pt x="120000" y="0"/>
                </a:lnTo>
                <a:lnTo>
                  <a:pt x="120000" y="120000"/>
                </a:lnTo>
                <a:lnTo>
                  <a:pt x="0" y="120000"/>
                </a:lnTo>
                <a:close/>
              </a:path>
            </a:pathLst>
          </a:custGeom>
        </p:spPr>
      </p:sp>
      <p:sp>
        <p:nvSpPr>
          <p:cNvPr id="372" name="Google Shape;372;g2c8834bcc95_1_4: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3: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7" name="Google Shape;57;p3: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2c8834bcc95_1_8:notes"/>
          <p:cNvSpPr/>
          <p:nvPr>
            <p:ph idx="2" type="sldImg"/>
          </p:nvPr>
        </p:nvSpPr>
        <p:spPr>
          <a:xfrm>
            <a:off x="2032400" y="514350"/>
            <a:ext cx="8128500" cy="2571900"/>
          </a:xfrm>
          <a:custGeom>
            <a:rect b="b" l="l" r="r" t="t"/>
            <a:pathLst>
              <a:path extrusionOk="0" h="120000" w="120000">
                <a:moveTo>
                  <a:pt x="0" y="0"/>
                </a:moveTo>
                <a:lnTo>
                  <a:pt x="120000" y="0"/>
                </a:lnTo>
                <a:lnTo>
                  <a:pt x="120000" y="120000"/>
                </a:lnTo>
                <a:lnTo>
                  <a:pt x="0" y="120000"/>
                </a:lnTo>
                <a:close/>
              </a:path>
            </a:pathLst>
          </a:custGeom>
        </p:spPr>
      </p:sp>
      <p:sp>
        <p:nvSpPr>
          <p:cNvPr id="377" name="Google Shape;377;g2c8834bcc95_1_8: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2c8834bcc95_1_12:notes"/>
          <p:cNvSpPr/>
          <p:nvPr>
            <p:ph idx="2" type="sldImg"/>
          </p:nvPr>
        </p:nvSpPr>
        <p:spPr>
          <a:xfrm>
            <a:off x="2032400" y="514350"/>
            <a:ext cx="8128500" cy="2571900"/>
          </a:xfrm>
          <a:custGeom>
            <a:rect b="b" l="l" r="r" t="t"/>
            <a:pathLst>
              <a:path extrusionOk="0" h="120000" w="120000">
                <a:moveTo>
                  <a:pt x="0" y="0"/>
                </a:moveTo>
                <a:lnTo>
                  <a:pt x="120000" y="0"/>
                </a:lnTo>
                <a:lnTo>
                  <a:pt x="120000" y="120000"/>
                </a:lnTo>
                <a:lnTo>
                  <a:pt x="0" y="120000"/>
                </a:lnTo>
                <a:close/>
              </a:path>
            </a:pathLst>
          </a:custGeom>
        </p:spPr>
      </p:sp>
      <p:sp>
        <p:nvSpPr>
          <p:cNvPr id="382" name="Google Shape;382;g2c8834bcc95_1_12: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2c8834bcc95_1_17:notes"/>
          <p:cNvSpPr/>
          <p:nvPr>
            <p:ph idx="2" type="sldImg"/>
          </p:nvPr>
        </p:nvSpPr>
        <p:spPr>
          <a:xfrm>
            <a:off x="2032400" y="514350"/>
            <a:ext cx="8128500" cy="2571900"/>
          </a:xfrm>
          <a:custGeom>
            <a:rect b="b" l="l" r="r" t="t"/>
            <a:pathLst>
              <a:path extrusionOk="0" h="120000" w="120000">
                <a:moveTo>
                  <a:pt x="0" y="0"/>
                </a:moveTo>
                <a:lnTo>
                  <a:pt x="120000" y="0"/>
                </a:lnTo>
                <a:lnTo>
                  <a:pt x="120000" y="120000"/>
                </a:lnTo>
                <a:lnTo>
                  <a:pt x="0" y="120000"/>
                </a:lnTo>
                <a:close/>
              </a:path>
            </a:pathLst>
          </a:custGeom>
        </p:spPr>
      </p:sp>
      <p:sp>
        <p:nvSpPr>
          <p:cNvPr id="387" name="Google Shape;387;g2c8834bcc95_1_17: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p26: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92" name="Google Shape;392;p26: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29: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02" name="Google Shape;402;p29: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4: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3" name="Google Shape;63;p4: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5: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0" name="Google Shape;70;p5: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6: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7" name="Google Shape;77;p6: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7: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4" name="Google Shape;84;p7: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8: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2" name="Google Shape;92;p8: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9:notes"/>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0" name="Google Shape;100;p9: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obj">
  <p:cSld name="OBJECT">
    <p:spTree>
      <p:nvGrpSpPr>
        <p:cNvPr id="12" name="Shape 12"/>
        <p:cNvGrpSpPr/>
        <p:nvPr/>
      </p:nvGrpSpPr>
      <p:grpSpPr>
        <a:xfrm>
          <a:off x="0" y="0"/>
          <a:ext cx="0" cy="0"/>
          <a:chOff x="0" y="0"/>
          <a:chExt cx="0" cy="0"/>
        </a:xfrm>
      </p:grpSpPr>
      <p:sp>
        <p:nvSpPr>
          <p:cNvPr id="13" name="Google Shape;13;p31"/>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31"/>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31"/>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6" name="Shape 16"/>
        <p:cNvGrpSpPr/>
        <p:nvPr/>
      </p:nvGrpSpPr>
      <p:grpSpPr>
        <a:xfrm>
          <a:off x="0" y="0"/>
          <a:ext cx="0" cy="0"/>
          <a:chOff x="0" y="0"/>
          <a:chExt cx="0" cy="0"/>
        </a:xfrm>
      </p:grpSpPr>
      <p:sp>
        <p:nvSpPr>
          <p:cNvPr id="17" name="Google Shape;17;p32"/>
          <p:cNvSpPr txBox="1"/>
          <p:nvPr>
            <p:ph type="title"/>
          </p:nvPr>
        </p:nvSpPr>
        <p:spPr>
          <a:xfrm>
            <a:off x="1097153" y="260603"/>
            <a:ext cx="9997693" cy="20066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0" i="0" sz="5000">
                <a:solidFill>
                  <a:srgbClr val="0C0C0C"/>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32"/>
          <p:cNvSpPr txBox="1"/>
          <p:nvPr>
            <p:ph idx="1" type="body"/>
          </p:nvPr>
        </p:nvSpPr>
        <p:spPr>
          <a:xfrm>
            <a:off x="1771315" y="1787937"/>
            <a:ext cx="8649369" cy="3870325"/>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b="0" i="0">
                <a:solidFill>
                  <a:schemeClr val="dk1"/>
                </a:solidFill>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9" name="Google Shape;19;p32"/>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2"/>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32"/>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22" name="Shape 22"/>
        <p:cNvGrpSpPr/>
        <p:nvPr/>
      </p:nvGrpSpPr>
      <p:grpSpPr>
        <a:xfrm>
          <a:off x="0" y="0"/>
          <a:ext cx="0" cy="0"/>
          <a:chOff x="0" y="0"/>
          <a:chExt cx="0" cy="0"/>
        </a:xfrm>
      </p:grpSpPr>
      <p:sp>
        <p:nvSpPr>
          <p:cNvPr id="23" name="Google Shape;23;p33"/>
          <p:cNvSpPr txBox="1"/>
          <p:nvPr>
            <p:ph type="title"/>
          </p:nvPr>
        </p:nvSpPr>
        <p:spPr>
          <a:xfrm>
            <a:off x="1097153" y="260603"/>
            <a:ext cx="9997693" cy="20066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0" i="0" sz="5000">
                <a:solidFill>
                  <a:srgbClr val="0C0C0C"/>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33"/>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3"/>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3"/>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7" name="Shape 27"/>
        <p:cNvGrpSpPr/>
        <p:nvPr/>
      </p:nvGrpSpPr>
      <p:grpSpPr>
        <a:xfrm>
          <a:off x="0" y="0"/>
          <a:ext cx="0" cy="0"/>
          <a:chOff x="0" y="0"/>
          <a:chExt cx="0" cy="0"/>
        </a:xfrm>
      </p:grpSpPr>
      <p:sp>
        <p:nvSpPr>
          <p:cNvPr id="28" name="Google Shape;28;p34"/>
          <p:cNvSpPr txBox="1"/>
          <p:nvPr>
            <p:ph type="title"/>
          </p:nvPr>
        </p:nvSpPr>
        <p:spPr>
          <a:xfrm>
            <a:off x="1097153" y="260603"/>
            <a:ext cx="9997693" cy="20066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0" i="0" sz="5000">
                <a:solidFill>
                  <a:srgbClr val="0C0C0C"/>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4"/>
          <p:cNvSpPr txBox="1"/>
          <p:nvPr>
            <p:ph idx="1" type="body"/>
          </p:nvPr>
        </p:nvSpPr>
        <p:spPr>
          <a:xfrm>
            <a:off x="700278" y="2098697"/>
            <a:ext cx="4898390" cy="3795395"/>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b="0" i="0" sz="2300">
                <a:solidFill>
                  <a:srgbClr val="1BADE4"/>
                </a:solidFill>
                <a:latin typeface="Arial"/>
                <a:ea typeface="Arial"/>
                <a:cs typeface="Arial"/>
                <a:sym typeface="Arial"/>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0" name="Google Shape;30;p34"/>
          <p:cNvSpPr txBox="1"/>
          <p:nvPr>
            <p:ph idx="2" type="body"/>
          </p:nvPr>
        </p:nvSpPr>
        <p:spPr>
          <a:xfrm>
            <a:off x="6278880" y="1577340"/>
            <a:ext cx="5303520" cy="452628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1" name="Google Shape;31;p34"/>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4"/>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34"/>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34" name="Shape 34"/>
        <p:cNvGrpSpPr/>
        <p:nvPr/>
      </p:nvGrpSpPr>
      <p:grpSpPr>
        <a:xfrm>
          <a:off x="0" y="0"/>
          <a:ext cx="0" cy="0"/>
          <a:chOff x="0" y="0"/>
          <a:chExt cx="0" cy="0"/>
        </a:xfrm>
      </p:grpSpPr>
      <p:sp>
        <p:nvSpPr>
          <p:cNvPr id="35" name="Google Shape;35;p35"/>
          <p:cNvSpPr txBox="1"/>
          <p:nvPr>
            <p:ph type="ctrTitle"/>
          </p:nvPr>
        </p:nvSpPr>
        <p:spPr>
          <a:xfrm>
            <a:off x="914400" y="2125980"/>
            <a:ext cx="10363200" cy="144018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35"/>
          <p:cNvSpPr txBox="1"/>
          <p:nvPr>
            <p:ph idx="1" type="subTitle"/>
          </p:nvPr>
        </p:nvSpPr>
        <p:spPr>
          <a:xfrm>
            <a:off x="1828800" y="3840480"/>
            <a:ext cx="8534400" cy="17145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35"/>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5"/>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5"/>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0"/>
          <p:cNvSpPr/>
          <p:nvPr/>
        </p:nvSpPr>
        <p:spPr>
          <a:xfrm>
            <a:off x="762000" y="826323"/>
            <a:ext cx="0" cy="914400"/>
          </a:xfrm>
          <a:custGeom>
            <a:rect b="b" l="l" r="r" t="t"/>
            <a:pathLst>
              <a:path extrusionOk="0" h="914400" w="120000">
                <a:moveTo>
                  <a:pt x="0" y="914399"/>
                </a:moveTo>
                <a:lnTo>
                  <a:pt x="0" y="0"/>
                </a:lnTo>
              </a:path>
            </a:pathLst>
          </a:custGeom>
          <a:noFill/>
          <a:ln cap="flat" cmpd="sng" w="19025">
            <a:solidFill>
              <a:srgbClr val="1BADE4"/>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 name="Google Shape;7;p30"/>
          <p:cNvSpPr txBox="1"/>
          <p:nvPr>
            <p:ph type="title"/>
          </p:nvPr>
        </p:nvSpPr>
        <p:spPr>
          <a:xfrm>
            <a:off x="1097153" y="260603"/>
            <a:ext cx="9997693" cy="20066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5000" u="none" cap="none" strike="noStrike">
                <a:solidFill>
                  <a:srgbClr val="0C0C0C"/>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 name="Google Shape;8;p30"/>
          <p:cNvSpPr txBox="1"/>
          <p:nvPr>
            <p:ph idx="1" type="body"/>
          </p:nvPr>
        </p:nvSpPr>
        <p:spPr>
          <a:xfrm>
            <a:off x="1771315" y="1787937"/>
            <a:ext cx="8649369" cy="3870325"/>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9" name="Google Shape;9;p30"/>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marR="0" rtl="0" algn="ctr">
              <a:lnSpc>
                <a:spcPct val="100000"/>
              </a:lnSpc>
              <a:spcBef>
                <a:spcPts val="0"/>
              </a:spcBef>
              <a:spcAft>
                <a:spcPts val="0"/>
              </a:spcAft>
              <a:buClr>
                <a:srgbClr val="000000"/>
              </a:buClr>
              <a:buSzPts val="1400"/>
              <a:buFont typeface="Arial"/>
              <a:buNone/>
              <a:defRPr b="0" i="0" sz="18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30"/>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1" name="Google Shape;11;p30"/>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jp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www.monroeccc.edu/student-success-center" TargetMode="Externa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9.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s://www.idaschools.org/downloads/high_school_guidence_files/fall_2020__mccc_registration_form.pdf" TargetMode="External"/><Relationship Id="rId4" Type="http://schemas.openxmlformats.org/officeDocument/2006/relationships/hyperlink" Target="https://www.idaschools.org/downloads/high_school_guidence_files/iemc_application_2020.pdf" TargetMode="External"/><Relationship Id="rId5" Type="http://schemas.openxmlformats.org/officeDocument/2006/relationships/hyperlink" Target="https://us04web.zoom.us/j/74169094313?pwd=bjJUTmxkZFhwaDR5NUV0WVhLR0hHdz09" TargetMode="External"/><Relationship Id="rId6" Type="http://schemas.openxmlformats.org/officeDocument/2006/relationships/image" Target="../media/image16.png"/><Relationship Id="rId7"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8.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9.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1.png"/><Relationship Id="rId4" Type="http://schemas.openxmlformats.org/officeDocument/2006/relationships/image" Target="../media/image25.png"/><Relationship Id="rId10" Type="http://schemas.openxmlformats.org/officeDocument/2006/relationships/image" Target="../media/image28.png"/><Relationship Id="rId9" Type="http://schemas.openxmlformats.org/officeDocument/2006/relationships/image" Target="../media/image27.png"/><Relationship Id="rId5" Type="http://schemas.openxmlformats.org/officeDocument/2006/relationships/image" Target="../media/image26.png"/><Relationship Id="rId6" Type="http://schemas.openxmlformats.org/officeDocument/2006/relationships/image" Target="../media/image22.png"/><Relationship Id="rId7" Type="http://schemas.openxmlformats.org/officeDocument/2006/relationships/image" Target="../media/image23.png"/><Relationship Id="rId8"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9.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32.png"/><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3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3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3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3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3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36.png"/><Relationship Id="rId4" Type="http://schemas.openxmlformats.org/officeDocument/2006/relationships/hyperlink" Target="mailto:ryan@idaschools.org" TargetMode="External"/><Relationship Id="rId5" Type="http://schemas.openxmlformats.org/officeDocument/2006/relationships/hyperlink" Target="mailto:daniels@idaschools.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www.monroeccc.edu/pathways" TargetMode="External"/><Relationship Id="rId4" Type="http://schemas.openxmlformats.org/officeDocument/2006/relationships/hyperlink" Target="https://www.monroeccc.edu/transfer" TargetMode="External"/><Relationship Id="rId5" Type="http://schemas.openxmlformats.org/officeDocument/2006/relationships/hyperlink" Target="https://www.transferology.com/chooseyourpath.htm" TargetMode="External"/><Relationship Id="rId6" Type="http://schemas.openxmlformats.org/officeDocument/2006/relationships/hyperlink" Target="https://www.mitransfer.org/" TargetMode="External"/><Relationship Id="rId7" Type="http://schemas.openxmlformats.org/officeDocument/2006/relationships/hyperlink" Target="https://www.monroeccc.edu/transfer/michigan-transfer-agreement" TargetMode="External"/><Relationship Id="rId8"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www.monroeccc.edu/online-and-blended-classes" TargetMode="External"/><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3" name="Shape 43"/>
        <p:cNvGrpSpPr/>
        <p:nvPr/>
      </p:nvGrpSpPr>
      <p:grpSpPr>
        <a:xfrm>
          <a:off x="0" y="0"/>
          <a:ext cx="0" cy="0"/>
          <a:chOff x="0" y="0"/>
          <a:chExt cx="0" cy="0"/>
        </a:xfrm>
      </p:grpSpPr>
      <p:sp>
        <p:nvSpPr>
          <p:cNvPr id="44" name="Google Shape;44;p1"/>
          <p:cNvSpPr/>
          <p:nvPr/>
        </p:nvSpPr>
        <p:spPr>
          <a:xfrm>
            <a:off x="-1" y="0"/>
            <a:ext cx="12192000" cy="45720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5" name="Google Shape;45;p1"/>
          <p:cNvSpPr/>
          <p:nvPr/>
        </p:nvSpPr>
        <p:spPr>
          <a:xfrm>
            <a:off x="8386843" y="5264105"/>
            <a:ext cx="0" cy="914400"/>
          </a:xfrm>
          <a:custGeom>
            <a:rect b="b" l="l" r="r" t="t"/>
            <a:pathLst>
              <a:path extrusionOk="0" h="914400" w="120000">
                <a:moveTo>
                  <a:pt x="0" y="914399"/>
                </a:moveTo>
                <a:lnTo>
                  <a:pt x="0" y="0"/>
                </a:lnTo>
              </a:path>
            </a:pathLst>
          </a:custGeom>
          <a:noFill/>
          <a:ln cap="flat" cmpd="sng" w="19025">
            <a:solidFill>
              <a:srgbClr val="1482AB"/>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6" name="Google Shape;46;p1"/>
          <p:cNvSpPr txBox="1"/>
          <p:nvPr/>
        </p:nvSpPr>
        <p:spPr>
          <a:xfrm>
            <a:off x="6107050" y="4563300"/>
            <a:ext cx="6024600" cy="1674600"/>
          </a:xfrm>
          <a:prstGeom prst="rect">
            <a:avLst/>
          </a:prstGeom>
          <a:noFill/>
          <a:ln>
            <a:noFill/>
          </a:ln>
        </p:spPr>
        <p:txBody>
          <a:bodyPr anchorCtr="0" anchor="t" bIns="0" lIns="0" spcFirstLastPara="1" rIns="0" wrap="square" tIns="15225">
            <a:spAutoFit/>
          </a:bodyPr>
          <a:lstStyle/>
          <a:p>
            <a:pPr indent="444500" lvl="0" marL="2755900" marR="0" rtl="0" algn="l">
              <a:lnSpc>
                <a:spcPct val="108529"/>
              </a:lnSpc>
              <a:spcBef>
                <a:spcPts val="0"/>
              </a:spcBef>
              <a:spcAft>
                <a:spcPts val="0"/>
              </a:spcAft>
              <a:buClr>
                <a:srgbClr val="000000"/>
              </a:buClr>
              <a:buSzPts val="3400"/>
              <a:buFont typeface="Arial"/>
              <a:buNone/>
            </a:pPr>
            <a:r>
              <a:rPr b="0" i="0" lang="en-US" sz="3400" u="none" cap="none" strike="noStrike">
                <a:solidFill>
                  <a:srgbClr val="0C0C0C"/>
                </a:solidFill>
                <a:latin typeface="Arial"/>
                <a:ea typeface="Arial"/>
                <a:cs typeface="Arial"/>
                <a:sym typeface="Arial"/>
              </a:rPr>
              <a:t>Ida Early Middle College</a:t>
            </a:r>
            <a:endParaRPr b="0" i="0" sz="3400" u="none" cap="none" strike="noStrike">
              <a:solidFill>
                <a:schemeClr val="dk1"/>
              </a:solidFill>
              <a:latin typeface="Arial"/>
              <a:ea typeface="Arial"/>
              <a:cs typeface="Arial"/>
              <a:sym typeface="Arial"/>
            </a:endParaRPr>
          </a:p>
          <a:p>
            <a:pPr indent="0" lvl="0" marL="2398395" marR="0" rtl="0" algn="l">
              <a:lnSpc>
                <a:spcPct val="108529"/>
              </a:lnSpc>
              <a:spcBef>
                <a:spcPts val="0"/>
              </a:spcBef>
              <a:spcAft>
                <a:spcPts val="0"/>
              </a:spcAft>
              <a:buClr>
                <a:srgbClr val="000000"/>
              </a:buClr>
              <a:buSzPts val="3400"/>
              <a:buFont typeface="Arial"/>
              <a:buNone/>
            </a:pPr>
            <a:r>
              <a:rPr b="0" i="0" lang="en-US" sz="3400" u="none" cap="none" strike="noStrike">
                <a:solidFill>
                  <a:srgbClr val="0C0C0C"/>
                </a:solidFill>
                <a:latin typeface="Arial"/>
                <a:ea typeface="Arial"/>
                <a:cs typeface="Arial"/>
                <a:sym typeface="Arial"/>
              </a:rPr>
              <a:t>&amp; Dual Enrollment</a:t>
            </a:r>
            <a:endParaRPr b="0" i="0" sz="3400" u="none" cap="none" strike="noStrike">
              <a:solidFill>
                <a:schemeClr val="dk1"/>
              </a:solidFill>
              <a:latin typeface="Arial"/>
              <a:ea typeface="Arial"/>
              <a:cs typeface="Arial"/>
              <a:sym typeface="Arial"/>
            </a:endParaRPr>
          </a:p>
        </p:txBody>
      </p:sp>
      <p:sp>
        <p:nvSpPr>
          <p:cNvPr id="47" name="Google Shape;47;p1"/>
          <p:cNvSpPr txBox="1"/>
          <p:nvPr/>
        </p:nvSpPr>
        <p:spPr>
          <a:xfrm>
            <a:off x="6206200" y="5787900"/>
            <a:ext cx="2366100" cy="567000"/>
          </a:xfrm>
          <a:prstGeom prst="rect">
            <a:avLst/>
          </a:prstGeom>
          <a:noFill/>
          <a:ln>
            <a:noFill/>
          </a:ln>
        </p:spPr>
        <p:txBody>
          <a:bodyPr anchorCtr="0" anchor="t" bIns="0" lIns="0" spcFirstLastPara="1" rIns="0" wrap="square" tIns="10775">
            <a:spAutoFit/>
          </a:bodyPr>
          <a:lstStyle/>
          <a:p>
            <a:pPr indent="0" lvl="0" marL="12700" marR="5080" rtl="0" algn="l">
              <a:lnSpc>
                <a:spcPct val="100699"/>
              </a:lnSpc>
              <a:spcBef>
                <a:spcPts val="0"/>
              </a:spcBef>
              <a:spcAft>
                <a:spcPts val="0"/>
              </a:spcAft>
              <a:buClr>
                <a:srgbClr val="000000"/>
              </a:buClr>
              <a:buSzPts val="1800"/>
              <a:buFont typeface="Arial"/>
              <a:buNone/>
            </a:pPr>
            <a:r>
              <a:rPr b="0" i="0" lang="en-US" sz="1800" u="none" cap="none" strike="noStrike">
                <a:solidFill>
                  <a:srgbClr val="62A39F"/>
                </a:solidFill>
                <a:latin typeface="Arial"/>
                <a:ea typeface="Arial"/>
                <a:cs typeface="Arial"/>
                <a:sym typeface="Arial"/>
              </a:rPr>
              <a:t>Ida High School</a:t>
            </a:r>
            <a:endParaRPr b="0" i="0" sz="1800" u="none" cap="none" strike="noStrike">
              <a:solidFill>
                <a:srgbClr val="62A39F"/>
              </a:solidFill>
              <a:latin typeface="Arial"/>
              <a:ea typeface="Arial"/>
              <a:cs typeface="Arial"/>
              <a:sym typeface="Arial"/>
            </a:endParaRPr>
          </a:p>
          <a:p>
            <a:pPr indent="0" lvl="0" marL="12700" marR="5080" rtl="0" algn="l">
              <a:lnSpc>
                <a:spcPct val="100699"/>
              </a:lnSpc>
              <a:spcBef>
                <a:spcPts val="0"/>
              </a:spcBef>
              <a:spcAft>
                <a:spcPts val="0"/>
              </a:spcAft>
              <a:buClr>
                <a:srgbClr val="000000"/>
              </a:buClr>
              <a:buSzPts val="1800"/>
              <a:buFont typeface="Arial"/>
              <a:buNone/>
            </a:pPr>
            <a:r>
              <a:rPr b="0" i="0" lang="en-US" sz="1800" u="none" cap="none" strike="noStrike">
                <a:solidFill>
                  <a:srgbClr val="62A39F"/>
                </a:solidFill>
                <a:latin typeface="Arial"/>
                <a:ea typeface="Arial"/>
                <a:cs typeface="Arial"/>
                <a:sym typeface="Arial"/>
              </a:rPr>
              <a:t>April 3, 2024</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0"/>
          <p:cNvSpPr txBox="1"/>
          <p:nvPr>
            <p:ph type="title"/>
          </p:nvPr>
        </p:nvSpPr>
        <p:spPr>
          <a:xfrm>
            <a:off x="958201" y="0"/>
            <a:ext cx="10275600" cy="7518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SzPts val="1400"/>
              <a:buNone/>
            </a:pPr>
            <a:r>
              <a:rPr lang="en-US" sz="4800"/>
              <a:t>ADDITIONAL COLLEGE EXPENSES</a:t>
            </a:r>
            <a:endParaRPr sz="4800"/>
          </a:p>
        </p:txBody>
      </p:sp>
      <p:sp>
        <p:nvSpPr>
          <p:cNvPr id="110" name="Google Shape;110;p10"/>
          <p:cNvSpPr txBox="1"/>
          <p:nvPr/>
        </p:nvSpPr>
        <p:spPr>
          <a:xfrm>
            <a:off x="743650" y="751800"/>
            <a:ext cx="10490100" cy="5637900"/>
          </a:xfrm>
          <a:prstGeom prst="rect">
            <a:avLst/>
          </a:prstGeom>
          <a:noFill/>
          <a:ln>
            <a:noFill/>
          </a:ln>
        </p:spPr>
        <p:txBody>
          <a:bodyPr anchorCtr="0" anchor="t" bIns="0" lIns="0" spcFirstLastPara="1" rIns="0" wrap="square" tIns="55875">
            <a:spAutoFit/>
          </a:bodyPr>
          <a:lstStyle/>
          <a:p>
            <a:pPr indent="-419100" lvl="0" marL="457200" marR="0" rtl="0" algn="l">
              <a:lnSpc>
                <a:spcPct val="100000"/>
              </a:lnSpc>
              <a:spcBef>
                <a:spcPts val="570"/>
              </a:spcBef>
              <a:spcAft>
                <a:spcPts val="0"/>
              </a:spcAft>
              <a:buClr>
                <a:srgbClr val="0C0C0C"/>
              </a:buClr>
              <a:buSzPts val="3000"/>
              <a:buFont typeface="Arial"/>
              <a:buChar char="●"/>
            </a:pPr>
            <a:r>
              <a:rPr b="0" i="0" lang="en-US" sz="3000" u="none" cap="none" strike="noStrike">
                <a:solidFill>
                  <a:srgbClr val="0C0C0C"/>
                </a:solidFill>
                <a:latin typeface="Arial"/>
                <a:ea typeface="Arial"/>
                <a:cs typeface="Arial"/>
                <a:sym typeface="Arial"/>
              </a:rPr>
              <a:t>Course Materials  (Textbooks &amp; Online Codes)</a:t>
            </a:r>
            <a:endParaRPr b="0" i="0" sz="3000" u="none" cap="none" strike="noStrike">
              <a:solidFill>
                <a:schemeClr val="dk1"/>
              </a:solidFill>
              <a:latin typeface="Arial"/>
              <a:ea typeface="Arial"/>
              <a:cs typeface="Arial"/>
              <a:sym typeface="Arial"/>
            </a:endParaRPr>
          </a:p>
          <a:p>
            <a:pPr indent="0" lvl="0" marL="13970" marR="0" rtl="0" algn="l">
              <a:lnSpc>
                <a:spcPct val="100000"/>
              </a:lnSpc>
              <a:spcBef>
                <a:spcPts val="1045"/>
              </a:spcBef>
              <a:spcAft>
                <a:spcPts val="0"/>
              </a:spcAft>
              <a:buClr>
                <a:srgbClr val="000000"/>
              </a:buClr>
              <a:buSzPts val="2200"/>
              <a:buFont typeface="Arial"/>
              <a:buNone/>
            </a:pPr>
            <a:r>
              <a:rPr b="0" i="0" lang="en-US" sz="2200" u="none" cap="none" strike="noStrike">
                <a:solidFill>
                  <a:schemeClr val="dk1"/>
                </a:solidFill>
                <a:latin typeface="Arial"/>
                <a:ea typeface="Arial"/>
                <a:cs typeface="Arial"/>
                <a:sym typeface="Arial"/>
              </a:rPr>
              <a:t>Some college textbooks are available to borrow in the Ida High School library.</a:t>
            </a:r>
            <a:endParaRPr b="0" i="0" sz="2200" u="none" cap="none" strike="noStrike">
              <a:solidFill>
                <a:schemeClr val="dk1"/>
              </a:solidFill>
              <a:latin typeface="Arial"/>
              <a:ea typeface="Arial"/>
              <a:cs typeface="Arial"/>
              <a:sym typeface="Arial"/>
            </a:endParaRPr>
          </a:p>
          <a:p>
            <a:pPr indent="0" lvl="0" marL="0" marR="0" rtl="0" algn="l">
              <a:lnSpc>
                <a:spcPct val="100000"/>
              </a:lnSpc>
              <a:spcBef>
                <a:spcPts val="35"/>
              </a:spcBef>
              <a:spcAft>
                <a:spcPts val="0"/>
              </a:spcAft>
              <a:buClr>
                <a:srgbClr val="000000"/>
              </a:buClr>
              <a:buSzPts val="2050"/>
              <a:buFont typeface="Arial"/>
              <a:buNone/>
            </a:pPr>
            <a:r>
              <a:t/>
            </a:r>
            <a:endParaRPr b="0" i="0" sz="2050" u="none" cap="none" strike="noStrike">
              <a:solidFill>
                <a:schemeClr val="dk1"/>
              </a:solidFill>
              <a:latin typeface="Times New Roman"/>
              <a:ea typeface="Times New Roman"/>
              <a:cs typeface="Times New Roman"/>
              <a:sym typeface="Times New Roman"/>
            </a:endParaRPr>
          </a:p>
          <a:p>
            <a:pPr indent="0" lvl="0" marL="13970" marR="34925" rtl="0" algn="l">
              <a:lnSpc>
                <a:spcPct val="109090"/>
              </a:lnSpc>
              <a:spcBef>
                <a:spcPts val="0"/>
              </a:spcBef>
              <a:spcAft>
                <a:spcPts val="0"/>
              </a:spcAft>
              <a:buClr>
                <a:srgbClr val="000000"/>
              </a:buClr>
              <a:buSzPts val="2200"/>
              <a:buFont typeface="Arial"/>
              <a:buNone/>
            </a:pPr>
            <a:r>
              <a:rPr b="0" i="0" lang="en-US" sz="2200" u="none" cap="none" strike="noStrike">
                <a:solidFill>
                  <a:schemeClr val="dk1"/>
                </a:solidFill>
                <a:latin typeface="Arial"/>
                <a:ea typeface="Arial"/>
                <a:cs typeface="Arial"/>
                <a:sym typeface="Arial"/>
              </a:rPr>
              <a:t>Textbooks may be reimbursed by Ida High School if the State amount has not  been exhausted. Students will need to hand in their textbook and original  receipt with the textbook request form. Forms are due two weeks after the  MCCC semester ends.</a:t>
            </a:r>
            <a:endParaRPr b="0" i="0" sz="2200" u="none" cap="none" strike="noStrike">
              <a:solidFill>
                <a:schemeClr val="dk1"/>
              </a:solidFill>
              <a:latin typeface="Arial"/>
              <a:ea typeface="Arial"/>
              <a:cs typeface="Arial"/>
              <a:sym typeface="Arial"/>
            </a:endParaRPr>
          </a:p>
          <a:p>
            <a:pPr indent="0" lvl="0" marL="13970" marR="5080" rtl="0" algn="l">
              <a:lnSpc>
                <a:spcPct val="106818"/>
              </a:lnSpc>
              <a:spcBef>
                <a:spcPts val="1440"/>
              </a:spcBef>
              <a:spcAft>
                <a:spcPts val="0"/>
              </a:spcAft>
              <a:buClr>
                <a:srgbClr val="000000"/>
              </a:buClr>
              <a:buSzPts val="2200"/>
              <a:buFont typeface="Arial"/>
              <a:buNone/>
            </a:pPr>
            <a:r>
              <a:rPr b="0" i="0" lang="en-US" sz="2200" u="none" cap="none" strike="noStrike">
                <a:solidFill>
                  <a:schemeClr val="dk1"/>
                </a:solidFill>
                <a:latin typeface="Arial"/>
                <a:ea typeface="Arial"/>
                <a:cs typeface="Arial"/>
                <a:sym typeface="Arial"/>
              </a:rPr>
              <a:t>Reimbursement amounts will be calculated by taking the amount of money  received from State Aid and subtracting tuition and fee costs for each course.</a:t>
            </a:r>
            <a:endParaRPr b="0" i="0" sz="2200" u="none" cap="none" strike="noStrike">
              <a:solidFill>
                <a:schemeClr val="dk1"/>
              </a:solidFill>
              <a:latin typeface="Arial"/>
              <a:ea typeface="Arial"/>
              <a:cs typeface="Arial"/>
              <a:sym typeface="Arial"/>
            </a:endParaRPr>
          </a:p>
          <a:p>
            <a:pPr indent="0" lvl="0" marL="13970" marR="5080" rtl="0" algn="l">
              <a:lnSpc>
                <a:spcPct val="106818"/>
              </a:lnSpc>
              <a:spcBef>
                <a:spcPts val="1440"/>
              </a:spcBef>
              <a:spcAft>
                <a:spcPts val="0"/>
              </a:spcAft>
              <a:buClr>
                <a:srgbClr val="000000"/>
              </a:buClr>
              <a:buSzPts val="2200"/>
              <a:buFont typeface="Arial"/>
              <a:buNone/>
            </a:pPr>
            <a:r>
              <a:t/>
            </a:r>
            <a:endParaRPr b="0" i="0" sz="2200" u="none" cap="none" strike="noStrike">
              <a:solidFill>
                <a:schemeClr val="dk1"/>
              </a:solidFill>
              <a:latin typeface="Arial"/>
              <a:ea typeface="Arial"/>
              <a:cs typeface="Arial"/>
              <a:sym typeface="Arial"/>
            </a:endParaRPr>
          </a:p>
          <a:p>
            <a:pPr indent="-458469" lvl="0" marL="471169" marR="0" rtl="0" algn="l">
              <a:lnSpc>
                <a:spcPct val="115966"/>
              </a:lnSpc>
              <a:spcBef>
                <a:spcPts val="1019"/>
              </a:spcBef>
              <a:spcAft>
                <a:spcPts val="0"/>
              </a:spcAft>
              <a:buClr>
                <a:srgbClr val="0C0C0C"/>
              </a:buClr>
              <a:buSzPts val="3000"/>
              <a:buFont typeface="Arial"/>
              <a:buChar char="●"/>
            </a:pPr>
            <a:r>
              <a:rPr b="0" i="0" lang="en-US" sz="3000" u="none" cap="none" strike="noStrike">
                <a:solidFill>
                  <a:srgbClr val="0C0C0C"/>
                </a:solidFill>
                <a:latin typeface="Arial"/>
                <a:ea typeface="Arial"/>
                <a:cs typeface="Arial"/>
                <a:sym typeface="Arial"/>
              </a:rPr>
              <a:t>Transportation</a:t>
            </a:r>
            <a:endParaRPr b="0" i="0" sz="3000" u="none" cap="none" strike="noStrike">
              <a:solidFill>
                <a:schemeClr val="dk1"/>
              </a:solidFill>
              <a:latin typeface="Arial"/>
              <a:ea typeface="Arial"/>
              <a:cs typeface="Arial"/>
              <a:sym typeface="Arial"/>
            </a:endParaRPr>
          </a:p>
          <a:p>
            <a:pPr indent="0" lvl="0" marL="13970" marR="372745" rtl="0" algn="l">
              <a:lnSpc>
                <a:spcPct val="109090"/>
              </a:lnSpc>
              <a:spcBef>
                <a:spcPts val="160"/>
              </a:spcBef>
              <a:spcAft>
                <a:spcPts val="0"/>
              </a:spcAft>
              <a:buClr>
                <a:srgbClr val="000000"/>
              </a:buClr>
              <a:buSzPts val="2200"/>
              <a:buFont typeface="Arial"/>
              <a:buNone/>
            </a:pPr>
            <a:r>
              <a:rPr b="0" i="0" lang="en-US" sz="2200" u="none" cap="none" strike="noStrike">
                <a:solidFill>
                  <a:schemeClr val="dk1"/>
                </a:solidFill>
                <a:latin typeface="Arial"/>
                <a:ea typeface="Arial"/>
                <a:cs typeface="Arial"/>
                <a:sym typeface="Arial"/>
              </a:rPr>
              <a:t>Ida High School is not responsible for providing transportation of students.  Students must be able to transport themselves to and from the community  college in order to participate in dual enrollment/IEMC.</a:t>
            </a:r>
            <a:endParaRPr b="0" i="0" sz="2200" u="none" cap="none" strike="noStrike">
              <a:solidFill>
                <a:schemeClr val="dk1"/>
              </a:solidFill>
              <a:latin typeface="Arial"/>
              <a:ea typeface="Arial"/>
              <a:cs typeface="Arial"/>
              <a:sym typeface="Arial"/>
            </a:endParaRPr>
          </a:p>
        </p:txBody>
      </p:sp>
      <p:sp>
        <p:nvSpPr>
          <p:cNvPr id="111" name="Google Shape;111;p10"/>
          <p:cNvSpPr/>
          <p:nvPr/>
        </p:nvSpPr>
        <p:spPr>
          <a:xfrm>
            <a:off x="10936819" y="916378"/>
            <a:ext cx="807599" cy="1267499"/>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2" name="Google Shape;112;p10"/>
          <p:cNvSpPr/>
          <p:nvPr/>
        </p:nvSpPr>
        <p:spPr>
          <a:xfrm>
            <a:off x="10286900" y="4912899"/>
            <a:ext cx="1791899" cy="1070999"/>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1"/>
          <p:cNvSpPr txBox="1"/>
          <p:nvPr>
            <p:ph type="title"/>
          </p:nvPr>
        </p:nvSpPr>
        <p:spPr>
          <a:xfrm>
            <a:off x="964952" y="1167675"/>
            <a:ext cx="8091600" cy="782400"/>
          </a:xfrm>
          <a:prstGeom prst="rect">
            <a:avLst/>
          </a:prstGeom>
          <a:noFill/>
          <a:ln>
            <a:noFill/>
          </a:ln>
        </p:spPr>
        <p:txBody>
          <a:bodyPr anchorCtr="0" anchor="t" bIns="0" lIns="0" spcFirstLastPara="1" rIns="0" wrap="square" tIns="12700">
            <a:spAutoFit/>
          </a:bodyPr>
          <a:lstStyle/>
          <a:p>
            <a:pPr indent="0" lvl="0" marL="12700" rtl="0" algn="ctr">
              <a:lnSpc>
                <a:spcPct val="100000"/>
              </a:lnSpc>
              <a:spcBef>
                <a:spcPts val="0"/>
              </a:spcBef>
              <a:spcAft>
                <a:spcPts val="0"/>
              </a:spcAft>
              <a:buSzPts val="1400"/>
              <a:buNone/>
            </a:pPr>
            <a:r>
              <a:rPr lang="en-US"/>
              <a:t>SCHOOL CALENDAR</a:t>
            </a:r>
            <a:endParaRPr/>
          </a:p>
        </p:txBody>
      </p:sp>
      <p:sp>
        <p:nvSpPr>
          <p:cNvPr id="118" name="Google Shape;118;p11"/>
          <p:cNvSpPr txBox="1"/>
          <p:nvPr/>
        </p:nvSpPr>
        <p:spPr>
          <a:xfrm>
            <a:off x="964950" y="2414100"/>
            <a:ext cx="10262100" cy="4315800"/>
          </a:xfrm>
          <a:prstGeom prst="rect">
            <a:avLst/>
          </a:prstGeom>
          <a:noFill/>
          <a:ln>
            <a:noFill/>
          </a:ln>
        </p:spPr>
        <p:txBody>
          <a:bodyPr anchorCtr="0" anchor="t" bIns="0" lIns="0" spcFirstLastPara="1" rIns="0" wrap="square" tIns="43175">
            <a:spAutoFit/>
          </a:bodyPr>
          <a:lstStyle/>
          <a:p>
            <a:pPr indent="0" lvl="0" marL="12700" marR="210820" rtl="0" algn="l">
              <a:lnSpc>
                <a:spcPct val="108333"/>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12700" marR="210820" rtl="0" algn="l">
              <a:lnSpc>
                <a:spcPct val="108333"/>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12700" marR="210820" rtl="0" algn="l">
              <a:lnSpc>
                <a:spcPct val="108333"/>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Dual enrollment courses will follow the community college calendar as far as start/end dates  for their semester and breaks (i.e. Spring Break).</a:t>
            </a:r>
            <a:endParaRPr b="0" i="0" sz="1800" u="none" cap="none" strike="noStrike">
              <a:solidFill>
                <a:schemeClr val="dk1"/>
              </a:solidFill>
              <a:latin typeface="Arial"/>
              <a:ea typeface="Arial"/>
              <a:cs typeface="Arial"/>
              <a:sym typeface="Arial"/>
            </a:endParaRPr>
          </a:p>
          <a:p>
            <a:pPr indent="0" lvl="0" marL="12700" marR="81915" rtl="0" algn="l">
              <a:lnSpc>
                <a:spcPct val="90900"/>
              </a:lnSpc>
              <a:spcBef>
                <a:spcPts val="1355"/>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The high school schedule always takes precedence over that of the community college. If a  student’s attendance is required at the high school, they are expected to make arrangements  with their college instructors (i.e. semester exam schedules).</a:t>
            </a:r>
            <a:endParaRPr b="0" i="0" sz="1800" u="none" cap="none" strike="noStrike">
              <a:solidFill>
                <a:schemeClr val="dk1"/>
              </a:solidFill>
              <a:latin typeface="Arial"/>
              <a:ea typeface="Arial"/>
              <a:cs typeface="Arial"/>
              <a:sym typeface="Arial"/>
            </a:endParaRPr>
          </a:p>
          <a:p>
            <a:pPr indent="0" lvl="0" marL="12700" marR="5080" rtl="0" algn="l">
              <a:lnSpc>
                <a:spcPct val="110000"/>
              </a:lnSpc>
              <a:spcBef>
                <a:spcPts val="1405"/>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Students may not sign up for dual enrollment courses whose meeting time will cause a student  to be late or need to leave early from a high school class.</a:t>
            </a:r>
            <a:endParaRPr b="0" i="0" sz="1800" u="none" cap="none" strike="noStrike">
              <a:solidFill>
                <a:schemeClr val="dk1"/>
              </a:solidFill>
              <a:latin typeface="Arial"/>
              <a:ea typeface="Arial"/>
              <a:cs typeface="Arial"/>
              <a:sym typeface="Arial"/>
            </a:endParaRPr>
          </a:p>
          <a:p>
            <a:pPr indent="0" lvl="0" marL="12700" marR="157480" rtl="0" algn="l">
              <a:lnSpc>
                <a:spcPct val="90900"/>
              </a:lnSpc>
              <a:spcBef>
                <a:spcPts val="1345"/>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School cancellations or delays do not apply to college courses taken on the college campus.  Students will still be expected to go to class unless the college also cancels. They too have an  automated system to sign up for in case of cancellations.</a:t>
            </a:r>
            <a:endParaRPr b="0" i="0" sz="1800" u="none" cap="none" strike="noStrike">
              <a:solidFill>
                <a:schemeClr val="dk1"/>
              </a:solidFill>
              <a:latin typeface="Arial"/>
              <a:ea typeface="Arial"/>
              <a:cs typeface="Arial"/>
              <a:sym typeface="Arial"/>
            </a:endParaRPr>
          </a:p>
          <a:p>
            <a:pPr indent="0" lvl="0" marL="12700" marR="157480" rtl="0" algn="l">
              <a:lnSpc>
                <a:spcPct val="90900"/>
              </a:lnSpc>
              <a:spcBef>
                <a:spcPts val="1345"/>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id="119" name="Google Shape;119;p11"/>
          <p:cNvPicPr preferRelativeResize="0"/>
          <p:nvPr/>
        </p:nvPicPr>
        <p:blipFill rotWithShape="1">
          <a:blip r:embed="rId3">
            <a:alphaModFix/>
          </a:blip>
          <a:srcRect b="0" l="0" r="0" t="0"/>
          <a:stretch/>
        </p:blipFill>
        <p:spPr>
          <a:xfrm>
            <a:off x="8740170" y="0"/>
            <a:ext cx="3451827" cy="28753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12"/>
          <p:cNvSpPr txBox="1"/>
          <p:nvPr/>
        </p:nvSpPr>
        <p:spPr>
          <a:xfrm>
            <a:off x="2807450" y="2290650"/>
            <a:ext cx="5084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pic>
        <p:nvPicPr>
          <p:cNvPr id="125" name="Google Shape;125;p12"/>
          <p:cNvPicPr preferRelativeResize="0"/>
          <p:nvPr/>
        </p:nvPicPr>
        <p:blipFill rotWithShape="1">
          <a:blip r:embed="rId3">
            <a:alphaModFix/>
          </a:blip>
          <a:srcRect b="0" l="0" r="0" t="0"/>
          <a:stretch/>
        </p:blipFill>
        <p:spPr>
          <a:xfrm>
            <a:off x="1623630" y="462300"/>
            <a:ext cx="8196626" cy="54234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13"/>
          <p:cNvSpPr txBox="1"/>
          <p:nvPr>
            <p:ph type="title"/>
          </p:nvPr>
        </p:nvSpPr>
        <p:spPr>
          <a:xfrm>
            <a:off x="1097149" y="870200"/>
            <a:ext cx="10569600" cy="7824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SzPts val="1400"/>
              <a:buNone/>
            </a:pPr>
            <a:r>
              <a:rPr lang="en-US"/>
              <a:t>STUDENT SUPPORT SERVICES</a:t>
            </a:r>
            <a:endParaRPr/>
          </a:p>
        </p:txBody>
      </p:sp>
      <p:sp>
        <p:nvSpPr>
          <p:cNvPr id="131" name="Google Shape;131;p13"/>
          <p:cNvSpPr txBox="1"/>
          <p:nvPr/>
        </p:nvSpPr>
        <p:spPr>
          <a:xfrm>
            <a:off x="1388125" y="1916925"/>
            <a:ext cx="9006300" cy="4636500"/>
          </a:xfrm>
          <a:prstGeom prst="rect">
            <a:avLst/>
          </a:prstGeom>
          <a:noFill/>
          <a:ln>
            <a:noFill/>
          </a:ln>
        </p:spPr>
        <p:txBody>
          <a:bodyPr anchorCtr="0" anchor="t" bIns="0" lIns="0" spcFirstLastPara="1" rIns="0" wrap="square" tIns="40000">
            <a:spAutoFit/>
          </a:bodyPr>
          <a:lstStyle/>
          <a:p>
            <a:pPr indent="10160" lvl="0" marL="103504" marR="5080" rtl="0" algn="just">
              <a:lnSpc>
                <a:spcPct val="108124"/>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As a dual enrollment/IEMC participant, students are considered to be college  students and thus have access to all the services and supports afforded to all  full-time enrolled students at the community college.</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40"/>
              </a:spcBef>
              <a:spcAft>
                <a:spcPts val="0"/>
              </a:spcAft>
              <a:buClr>
                <a:srgbClr val="000000"/>
              </a:buClr>
              <a:buSzPts val="1850"/>
              <a:buFont typeface="Arial"/>
              <a:buNone/>
            </a:pPr>
            <a:r>
              <a:t/>
            </a:r>
            <a:endParaRPr b="0" i="0" sz="1850" u="none" cap="none" strike="noStrike">
              <a:solidFill>
                <a:schemeClr val="dk1"/>
              </a:solidFill>
              <a:latin typeface="Times New Roman"/>
              <a:ea typeface="Times New Roman"/>
              <a:cs typeface="Times New Roman"/>
              <a:sym typeface="Times New Roman"/>
            </a:endParaRPr>
          </a:p>
          <a:p>
            <a:pPr indent="0" lvl="0" marL="1270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Services may include …</a:t>
            </a:r>
            <a:endParaRPr b="0" i="0" sz="1600" u="none" cap="none" strike="noStrike">
              <a:solidFill>
                <a:schemeClr val="dk1"/>
              </a:solidFill>
              <a:latin typeface="Arial"/>
              <a:ea typeface="Arial"/>
              <a:cs typeface="Arial"/>
              <a:sym typeface="Arial"/>
            </a:endParaRPr>
          </a:p>
          <a:p>
            <a:pPr indent="-107314" lvl="0" marL="277495" marR="0" rtl="0" algn="l">
              <a:lnSpc>
                <a:spcPct val="100000"/>
              </a:lnSpc>
              <a:spcBef>
                <a:spcPts val="204"/>
              </a:spcBef>
              <a:spcAft>
                <a:spcPts val="0"/>
              </a:spcAft>
              <a:buClr>
                <a:srgbClr val="1BADE4"/>
              </a:buClr>
              <a:buSzPts val="1600"/>
              <a:buFont typeface="Times New Roman"/>
              <a:buChar char="•"/>
            </a:pPr>
            <a:r>
              <a:rPr b="0" i="0" lang="en-US" sz="1600" u="none" cap="none" strike="noStrike">
                <a:solidFill>
                  <a:schemeClr val="dk1"/>
                </a:solidFill>
                <a:latin typeface="Arial"/>
                <a:ea typeface="Arial"/>
                <a:cs typeface="Arial"/>
                <a:sym typeface="Arial"/>
              </a:rPr>
              <a:t>Academic Tutoring (Study Skills, Writing &amp; Math Labs)</a:t>
            </a:r>
            <a:endParaRPr b="0" i="0" sz="1600" u="none" cap="none" strike="noStrike">
              <a:solidFill>
                <a:schemeClr val="dk1"/>
              </a:solidFill>
              <a:latin typeface="Arial"/>
              <a:ea typeface="Arial"/>
              <a:cs typeface="Arial"/>
              <a:sym typeface="Arial"/>
            </a:endParaRPr>
          </a:p>
          <a:p>
            <a:pPr indent="-107314" lvl="0" marL="277495" marR="0" rtl="0" algn="l">
              <a:lnSpc>
                <a:spcPct val="100000"/>
              </a:lnSpc>
              <a:spcBef>
                <a:spcPts val="380"/>
              </a:spcBef>
              <a:spcAft>
                <a:spcPts val="0"/>
              </a:spcAft>
              <a:buClr>
                <a:srgbClr val="1BADE4"/>
              </a:buClr>
              <a:buSzPts val="1600"/>
              <a:buFont typeface="Times New Roman"/>
              <a:buChar char="•"/>
            </a:pPr>
            <a:r>
              <a:rPr b="0" i="0" lang="en-US" sz="1600" u="none" cap="none" strike="noStrike">
                <a:solidFill>
                  <a:schemeClr val="dk1"/>
                </a:solidFill>
                <a:latin typeface="Arial"/>
                <a:ea typeface="Arial"/>
                <a:cs typeface="Arial"/>
                <a:sym typeface="Arial"/>
              </a:rPr>
              <a:t>Campus Libraries</a:t>
            </a:r>
            <a:endParaRPr b="0" i="0" sz="1600" u="none" cap="none" strike="noStrike">
              <a:solidFill>
                <a:schemeClr val="dk1"/>
              </a:solidFill>
              <a:latin typeface="Arial"/>
              <a:ea typeface="Arial"/>
              <a:cs typeface="Arial"/>
              <a:sym typeface="Arial"/>
            </a:endParaRPr>
          </a:p>
          <a:p>
            <a:pPr indent="-107314" lvl="0" marL="277495" marR="0" rtl="0" algn="l">
              <a:lnSpc>
                <a:spcPct val="100000"/>
              </a:lnSpc>
              <a:spcBef>
                <a:spcPts val="405"/>
              </a:spcBef>
              <a:spcAft>
                <a:spcPts val="0"/>
              </a:spcAft>
              <a:buClr>
                <a:srgbClr val="1BADE4"/>
              </a:buClr>
              <a:buSzPts val="1600"/>
              <a:buFont typeface="Times New Roman"/>
              <a:buChar char="•"/>
            </a:pPr>
            <a:r>
              <a:rPr b="0" i="0" lang="en-US" sz="1600" u="none" cap="none" strike="noStrike">
                <a:solidFill>
                  <a:schemeClr val="dk1"/>
                </a:solidFill>
                <a:latin typeface="Arial"/>
                <a:ea typeface="Arial"/>
                <a:cs typeface="Arial"/>
                <a:sym typeface="Arial"/>
              </a:rPr>
              <a:t>Computer Labs</a:t>
            </a:r>
            <a:endParaRPr b="0" i="0" sz="1600" u="none" cap="none" strike="noStrike">
              <a:solidFill>
                <a:schemeClr val="dk1"/>
              </a:solidFill>
              <a:latin typeface="Arial"/>
              <a:ea typeface="Arial"/>
              <a:cs typeface="Arial"/>
              <a:sym typeface="Arial"/>
            </a:endParaRPr>
          </a:p>
          <a:p>
            <a:pPr indent="-107314" lvl="0" marL="277495" marR="0" rtl="0" algn="l">
              <a:lnSpc>
                <a:spcPct val="100000"/>
              </a:lnSpc>
              <a:spcBef>
                <a:spcPts val="405"/>
              </a:spcBef>
              <a:spcAft>
                <a:spcPts val="0"/>
              </a:spcAft>
              <a:buClr>
                <a:srgbClr val="1BADE4"/>
              </a:buClr>
              <a:buSzPts val="1600"/>
              <a:buFont typeface="Times New Roman"/>
              <a:buChar char="•"/>
            </a:pPr>
            <a:r>
              <a:rPr b="0" i="0" lang="en-US" sz="1600" u="none" cap="none" strike="noStrike">
                <a:solidFill>
                  <a:schemeClr val="dk1"/>
                </a:solidFill>
                <a:latin typeface="Arial"/>
                <a:ea typeface="Arial"/>
                <a:cs typeface="Arial"/>
                <a:sym typeface="Arial"/>
              </a:rPr>
              <a:t>Career Services</a:t>
            </a:r>
            <a:endParaRPr b="0" i="0" sz="1600" u="none" cap="none" strike="noStrike">
              <a:solidFill>
                <a:schemeClr val="dk1"/>
              </a:solidFill>
              <a:latin typeface="Arial"/>
              <a:ea typeface="Arial"/>
              <a:cs typeface="Arial"/>
              <a:sym typeface="Arial"/>
            </a:endParaRPr>
          </a:p>
          <a:p>
            <a:pPr indent="-107314" lvl="0" marL="277495" marR="0" rtl="0" algn="l">
              <a:lnSpc>
                <a:spcPct val="100000"/>
              </a:lnSpc>
              <a:spcBef>
                <a:spcPts val="405"/>
              </a:spcBef>
              <a:spcAft>
                <a:spcPts val="0"/>
              </a:spcAft>
              <a:buClr>
                <a:srgbClr val="1BADE4"/>
              </a:buClr>
              <a:buSzPts val="1600"/>
              <a:buFont typeface="Times New Roman"/>
              <a:buChar char="•"/>
            </a:pPr>
            <a:r>
              <a:rPr b="0" i="0" lang="en-US" sz="1600" u="none" cap="none" strike="noStrike">
                <a:solidFill>
                  <a:schemeClr val="dk1"/>
                </a:solidFill>
                <a:latin typeface="Arial"/>
                <a:ea typeface="Arial"/>
                <a:cs typeface="Arial"/>
                <a:sym typeface="Arial"/>
              </a:rPr>
              <a:t>Counseling Services</a:t>
            </a:r>
            <a:endParaRPr b="0" i="0" sz="1600" u="none" cap="none" strike="noStrike">
              <a:solidFill>
                <a:schemeClr val="dk1"/>
              </a:solidFill>
              <a:latin typeface="Arial"/>
              <a:ea typeface="Arial"/>
              <a:cs typeface="Arial"/>
              <a:sym typeface="Arial"/>
            </a:endParaRPr>
          </a:p>
          <a:p>
            <a:pPr indent="-107314" lvl="0" marL="277495" marR="0" rtl="0" algn="l">
              <a:lnSpc>
                <a:spcPct val="100000"/>
              </a:lnSpc>
              <a:spcBef>
                <a:spcPts val="405"/>
              </a:spcBef>
              <a:spcAft>
                <a:spcPts val="0"/>
              </a:spcAft>
              <a:buClr>
                <a:srgbClr val="1BADE4"/>
              </a:buClr>
              <a:buSzPts val="1600"/>
              <a:buFont typeface="Times New Roman"/>
              <a:buChar char="•"/>
            </a:pPr>
            <a:r>
              <a:rPr b="0" i="0" lang="en-US" sz="1600" u="none" cap="none" strike="noStrike">
                <a:solidFill>
                  <a:schemeClr val="dk1"/>
                </a:solidFill>
                <a:latin typeface="Arial"/>
                <a:ea typeface="Arial"/>
                <a:cs typeface="Arial"/>
                <a:sym typeface="Arial"/>
              </a:rPr>
              <a:t>Transfer Coordinators</a:t>
            </a:r>
            <a:endParaRPr b="0" i="0" sz="1600" u="none" cap="none" strike="noStrike">
              <a:solidFill>
                <a:schemeClr val="dk1"/>
              </a:solidFill>
              <a:latin typeface="Arial"/>
              <a:ea typeface="Arial"/>
              <a:cs typeface="Arial"/>
              <a:sym typeface="Arial"/>
            </a:endParaRPr>
          </a:p>
          <a:p>
            <a:pPr indent="-107314" lvl="0" marL="277495" marR="0" rtl="0" algn="l">
              <a:lnSpc>
                <a:spcPct val="100000"/>
              </a:lnSpc>
              <a:spcBef>
                <a:spcPts val="405"/>
              </a:spcBef>
              <a:spcAft>
                <a:spcPts val="0"/>
              </a:spcAft>
              <a:buClr>
                <a:srgbClr val="1BADE4"/>
              </a:buClr>
              <a:buSzPts val="1600"/>
              <a:buFont typeface="Times New Roman"/>
              <a:buChar char="•"/>
            </a:pPr>
            <a:r>
              <a:rPr b="0" i="0" lang="en-US" sz="1600" u="none" cap="none" strike="noStrike">
                <a:solidFill>
                  <a:schemeClr val="dk1"/>
                </a:solidFill>
                <a:latin typeface="Arial"/>
                <a:ea typeface="Arial"/>
                <a:cs typeface="Arial"/>
                <a:sym typeface="Arial"/>
              </a:rPr>
              <a:t>Athletic/Fitness Facilities</a:t>
            </a:r>
            <a:endParaRPr b="0" i="0" sz="1600" u="none" cap="none" strike="noStrike">
              <a:solidFill>
                <a:schemeClr val="dk1"/>
              </a:solidFill>
              <a:latin typeface="Arial"/>
              <a:ea typeface="Arial"/>
              <a:cs typeface="Arial"/>
              <a:sym typeface="Arial"/>
            </a:endParaRPr>
          </a:p>
          <a:p>
            <a:pPr indent="0" lvl="0" marL="12700" marR="0" rtl="0" algn="l">
              <a:lnSpc>
                <a:spcPct val="100000"/>
              </a:lnSpc>
              <a:spcBef>
                <a:spcPts val="1405"/>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Students must use their community college instructors and support services.</a:t>
            </a:r>
            <a:endParaRPr b="0" i="0" sz="1600" u="none" cap="none" strike="noStrike">
              <a:solidFill>
                <a:schemeClr val="dk1"/>
              </a:solidFill>
              <a:latin typeface="Arial"/>
              <a:ea typeface="Arial"/>
              <a:cs typeface="Arial"/>
              <a:sym typeface="Arial"/>
            </a:endParaRPr>
          </a:p>
          <a:p>
            <a:pPr indent="0" lvl="0" marL="12700" marR="0" rtl="0" algn="l">
              <a:lnSpc>
                <a:spcPct val="100000"/>
              </a:lnSpc>
              <a:spcBef>
                <a:spcPts val="1405"/>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a:p>
            <a:pPr indent="0" lvl="0" marL="12700" marR="0" rtl="0" algn="l">
              <a:lnSpc>
                <a:spcPct val="100000"/>
              </a:lnSpc>
              <a:spcBef>
                <a:spcPts val="1405"/>
              </a:spcBef>
              <a:spcAft>
                <a:spcPts val="0"/>
              </a:spcAft>
              <a:buClr>
                <a:srgbClr val="000000"/>
              </a:buClr>
              <a:buSzPts val="1600"/>
              <a:buFont typeface="Arial"/>
              <a:buNone/>
            </a:pPr>
            <a:r>
              <a:rPr b="0" i="0" lang="en-US" sz="1100" u="sng" cap="none" strike="noStrike">
                <a:solidFill>
                  <a:schemeClr val="hlink"/>
                </a:solidFill>
                <a:latin typeface="Arial"/>
                <a:ea typeface="Arial"/>
                <a:cs typeface="Arial"/>
                <a:sym typeface="Arial"/>
                <a:hlinkClick r:id="rId3"/>
              </a:rPr>
              <a:t>Tutoring/Learning Assistance | Monroe County Community College (monroeccc.edu)</a:t>
            </a:r>
            <a:endParaRPr b="0" i="0" sz="1600" u="none" cap="none" strike="noStrike">
              <a:solidFill>
                <a:schemeClr val="dk1"/>
              </a:solidFill>
              <a:latin typeface="Arial"/>
              <a:ea typeface="Arial"/>
              <a:cs typeface="Arial"/>
              <a:sym typeface="Arial"/>
            </a:endParaRPr>
          </a:p>
        </p:txBody>
      </p:sp>
      <p:pic>
        <p:nvPicPr>
          <p:cNvPr id="132" name="Google Shape;132;p13"/>
          <p:cNvPicPr preferRelativeResize="0"/>
          <p:nvPr/>
        </p:nvPicPr>
        <p:blipFill rotWithShape="1">
          <a:blip r:embed="rId4">
            <a:alphaModFix/>
          </a:blip>
          <a:srcRect b="0" l="0" r="0" t="0"/>
          <a:stretch/>
        </p:blipFill>
        <p:spPr>
          <a:xfrm>
            <a:off x="8328750" y="4208500"/>
            <a:ext cx="3974225" cy="2649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14"/>
          <p:cNvSpPr txBox="1"/>
          <p:nvPr>
            <p:ph type="title"/>
          </p:nvPr>
        </p:nvSpPr>
        <p:spPr>
          <a:xfrm>
            <a:off x="1097153" y="260603"/>
            <a:ext cx="9997693" cy="2006600"/>
          </a:xfrm>
          <a:prstGeom prst="rect">
            <a:avLst/>
          </a:prstGeom>
          <a:noFill/>
          <a:ln>
            <a:noFill/>
          </a:ln>
        </p:spPr>
        <p:txBody>
          <a:bodyPr anchorCtr="0" anchor="t" bIns="0" lIns="0" spcFirstLastPara="1" rIns="0" wrap="square" tIns="464800">
            <a:spAutoFit/>
          </a:bodyPr>
          <a:lstStyle/>
          <a:p>
            <a:pPr indent="0" lvl="0" marL="12700" marR="5080" rtl="0" algn="l">
              <a:lnSpc>
                <a:spcPct val="96000"/>
              </a:lnSpc>
              <a:spcBef>
                <a:spcPts val="0"/>
              </a:spcBef>
              <a:spcAft>
                <a:spcPts val="0"/>
              </a:spcAft>
              <a:buSzPts val="1400"/>
              <a:buNone/>
            </a:pPr>
            <a:r>
              <a:rPr lang="en-US"/>
              <a:t>FAILURE OR NON-COMPLETION  OF COURSES</a:t>
            </a:r>
            <a:endParaRPr/>
          </a:p>
        </p:txBody>
      </p:sp>
      <p:sp>
        <p:nvSpPr>
          <p:cNvPr id="138" name="Google Shape;138;p14"/>
          <p:cNvSpPr txBox="1"/>
          <p:nvPr/>
        </p:nvSpPr>
        <p:spPr>
          <a:xfrm>
            <a:off x="1049528" y="2280310"/>
            <a:ext cx="9445625" cy="3436620"/>
          </a:xfrm>
          <a:prstGeom prst="rect">
            <a:avLst/>
          </a:prstGeom>
          <a:noFill/>
          <a:ln>
            <a:noFill/>
          </a:ln>
        </p:spPr>
        <p:txBody>
          <a:bodyPr anchorCtr="0" anchor="t" bIns="0" lIns="0" spcFirstLastPara="1" rIns="0" wrap="square" tIns="43175">
            <a:spAutoFit/>
          </a:bodyPr>
          <a:lstStyle/>
          <a:p>
            <a:pPr indent="0" lvl="0" marL="12700" marR="101600" rtl="0" algn="l">
              <a:lnSpc>
                <a:spcPct val="108333"/>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Students who fail or do not complete a dual enrollment course (i.e. drop the course after the  drop deadline of the community college) will be held financially responsible for the full cost of  the course.</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35"/>
              </a:spcBef>
              <a:spcAft>
                <a:spcPts val="0"/>
              </a:spcAft>
              <a:buClr>
                <a:srgbClr val="000000"/>
              </a:buClr>
              <a:buSzPts val="2300"/>
              <a:buFont typeface="Arial"/>
              <a:buNone/>
            </a:pPr>
            <a:r>
              <a:t/>
            </a:r>
            <a:endParaRPr b="0" i="0" sz="2300" u="none" cap="none" strike="noStrike">
              <a:solidFill>
                <a:schemeClr val="dk1"/>
              </a:solidFill>
              <a:latin typeface="Times New Roman"/>
              <a:ea typeface="Times New Roman"/>
              <a:cs typeface="Times New Roman"/>
              <a:sym typeface="Times New Roman"/>
            </a:endParaRPr>
          </a:p>
          <a:p>
            <a:pPr indent="0" lvl="0" marL="12700" marR="5080" rtl="0" algn="l">
              <a:lnSpc>
                <a:spcPct val="11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These costs must be settled with the district in order for a student to participate in graduation  ceremonies and receive their diploma.</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25"/>
              </a:spcBef>
              <a:spcAft>
                <a:spcPts val="0"/>
              </a:spcAft>
              <a:buClr>
                <a:srgbClr val="000000"/>
              </a:buClr>
              <a:buSzPts val="2300"/>
              <a:buFont typeface="Arial"/>
              <a:buNone/>
            </a:pPr>
            <a:r>
              <a:t/>
            </a:r>
            <a:endParaRPr b="0" i="0" sz="2300" u="none" cap="none" strike="noStrike">
              <a:solidFill>
                <a:schemeClr val="dk1"/>
              </a:solidFill>
              <a:latin typeface="Times New Roman"/>
              <a:ea typeface="Times New Roman"/>
              <a:cs typeface="Times New Roman"/>
              <a:sym typeface="Times New Roman"/>
            </a:endParaRPr>
          </a:p>
          <a:p>
            <a:pPr indent="0" lvl="0" marL="12700" marR="40005" rtl="0" algn="l">
              <a:lnSpc>
                <a:spcPct val="11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Students who fail courses may jeopardize their continued participation in the dual enrollment  program.</a:t>
            </a:r>
            <a:endParaRPr b="0" i="0" sz="1800" u="none" cap="none" strike="noStrike">
              <a:solidFill>
                <a:schemeClr val="dk1"/>
              </a:solidFill>
              <a:latin typeface="Arial"/>
              <a:ea typeface="Arial"/>
              <a:cs typeface="Arial"/>
              <a:sym typeface="Arial"/>
            </a:endParaRPr>
          </a:p>
          <a:p>
            <a:pPr indent="-111125" lvl="0" marL="277495" marR="367665" rtl="0" algn="l">
              <a:lnSpc>
                <a:spcPct val="105714"/>
              </a:lnSpc>
              <a:spcBef>
                <a:spcPts val="420"/>
              </a:spcBef>
              <a:spcAft>
                <a:spcPts val="0"/>
              </a:spcAft>
              <a:buClr>
                <a:srgbClr val="1BADE4"/>
              </a:buClr>
              <a:buSzPts val="1400"/>
              <a:buFont typeface="Times New Roman"/>
              <a:buChar char="•"/>
            </a:pPr>
            <a:r>
              <a:rPr b="0" i="0" lang="en-US" sz="1400" u="none" cap="none" strike="noStrike">
                <a:solidFill>
                  <a:schemeClr val="dk1"/>
                </a:solidFill>
                <a:latin typeface="Arial"/>
                <a:ea typeface="Arial"/>
                <a:cs typeface="Arial"/>
                <a:sym typeface="Arial"/>
              </a:rPr>
              <a:t>Failing dual enrollment courses will negatively impact a student’s standing at their post-secondary schools after  graduation.</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5"/>
          <p:cNvSpPr txBox="1"/>
          <p:nvPr>
            <p:ph type="title"/>
          </p:nvPr>
        </p:nvSpPr>
        <p:spPr>
          <a:xfrm>
            <a:off x="634428" y="145328"/>
            <a:ext cx="9997800" cy="900300"/>
          </a:xfrm>
          <a:prstGeom prst="rect">
            <a:avLst/>
          </a:prstGeom>
          <a:noFill/>
          <a:ln cap="flat" cmpd="sng" w="9525">
            <a:solidFill>
              <a:schemeClr val="lt1"/>
            </a:solidFill>
            <a:prstDash val="solid"/>
            <a:round/>
            <a:headEnd len="sm" w="sm" type="none"/>
            <a:tailEnd len="sm" w="sm" type="none"/>
          </a:ln>
        </p:spPr>
        <p:txBody>
          <a:bodyPr anchorCtr="0" anchor="t" bIns="0" lIns="0" spcFirstLastPara="1" rIns="0" wrap="square" tIns="160000">
            <a:spAutoFit/>
          </a:bodyPr>
          <a:lstStyle/>
          <a:p>
            <a:pPr indent="533400" lvl="0" marL="1586865" marR="5080" rtl="0" algn="l">
              <a:lnSpc>
                <a:spcPct val="96000"/>
              </a:lnSpc>
              <a:spcBef>
                <a:spcPts val="0"/>
              </a:spcBef>
              <a:spcAft>
                <a:spcPts val="0"/>
              </a:spcAft>
              <a:buSzPts val="1400"/>
              <a:buNone/>
            </a:pPr>
            <a:r>
              <a:rPr lang="en-US">
                <a:highlight>
                  <a:schemeClr val="lt1"/>
                </a:highlight>
              </a:rPr>
              <a:t>College Class Eligibility</a:t>
            </a:r>
            <a:endParaRPr>
              <a:highlight>
                <a:schemeClr val="lt1"/>
              </a:highlight>
            </a:endParaRPr>
          </a:p>
        </p:txBody>
      </p:sp>
      <p:sp>
        <p:nvSpPr>
          <p:cNvPr id="144" name="Google Shape;144;p15"/>
          <p:cNvSpPr txBox="1"/>
          <p:nvPr/>
        </p:nvSpPr>
        <p:spPr>
          <a:xfrm>
            <a:off x="-1017975" y="1548750"/>
            <a:ext cx="13209900" cy="5020200"/>
          </a:xfrm>
          <a:prstGeom prst="rect">
            <a:avLst/>
          </a:prstGeom>
          <a:noFill/>
          <a:ln>
            <a:noFill/>
          </a:ln>
        </p:spPr>
        <p:txBody>
          <a:bodyPr anchorCtr="0" anchor="t" bIns="0" lIns="0" spcFirstLastPara="1" rIns="0" wrap="square" tIns="60325">
            <a:spAutoFit/>
          </a:bodyPr>
          <a:lstStyle/>
          <a:p>
            <a:pPr indent="0" lvl="0" marL="1303020" marR="1069975" rtl="0" algn="l">
              <a:lnSpc>
                <a:spcPct val="139000"/>
              </a:lnSpc>
              <a:spcBef>
                <a:spcPts val="0"/>
              </a:spcBef>
              <a:spcAft>
                <a:spcPts val="0"/>
              </a:spcAft>
              <a:buClr>
                <a:srgbClr val="000000"/>
              </a:buClr>
              <a:buSzPts val="2000"/>
              <a:buFont typeface="Arial"/>
              <a:buNone/>
            </a:pPr>
            <a:r>
              <a:t/>
            </a:r>
            <a:endParaRPr sz="2400">
              <a:solidFill>
                <a:schemeClr val="dk1"/>
              </a:solidFill>
            </a:endParaRPr>
          </a:p>
          <a:p>
            <a:pPr indent="0" lvl="0" marL="1303020" marR="1069975" rtl="0" algn="l">
              <a:lnSpc>
                <a:spcPct val="139000"/>
              </a:lnSpc>
              <a:spcBef>
                <a:spcPts val="0"/>
              </a:spcBef>
              <a:spcAft>
                <a:spcPts val="0"/>
              </a:spcAft>
              <a:buClr>
                <a:srgbClr val="000000"/>
              </a:buClr>
              <a:buSzPts val="2000"/>
              <a:buFont typeface="Arial"/>
              <a:buNone/>
            </a:pPr>
            <a:r>
              <a:rPr b="0" i="0" lang="en-US" sz="2400" u="none" cap="none" strike="noStrike">
                <a:solidFill>
                  <a:schemeClr val="dk1"/>
                </a:solidFill>
                <a:latin typeface="Arial"/>
                <a:ea typeface="Arial"/>
                <a:cs typeface="Arial"/>
                <a:sym typeface="Arial"/>
              </a:rPr>
              <a:t>–Student must be on track for high school graduation</a:t>
            </a:r>
            <a:endParaRPr b="0" i="0" sz="2400" u="none" cap="none" strike="noStrike">
              <a:solidFill>
                <a:schemeClr val="dk1"/>
              </a:solidFill>
              <a:latin typeface="Arial"/>
              <a:ea typeface="Arial"/>
              <a:cs typeface="Arial"/>
              <a:sym typeface="Arial"/>
            </a:endParaRPr>
          </a:p>
          <a:p>
            <a:pPr indent="0" lvl="0" marL="1303020" marR="1069975" rtl="0" algn="l">
              <a:lnSpc>
                <a:spcPct val="139000"/>
              </a:lnSpc>
              <a:spcBef>
                <a:spcPts val="0"/>
              </a:spcBef>
              <a:spcAft>
                <a:spcPts val="0"/>
              </a:spcAft>
              <a:buClr>
                <a:srgbClr val="000000"/>
              </a:buClr>
              <a:buSzPts val="2000"/>
              <a:buFont typeface="Arial"/>
              <a:buNone/>
            </a:pPr>
            <a:r>
              <a:rPr b="0" i="0" lang="en-US" sz="2400" u="none" cap="none" strike="noStrike">
                <a:solidFill>
                  <a:schemeClr val="dk1"/>
                </a:solidFill>
                <a:latin typeface="Arial"/>
                <a:ea typeface="Arial"/>
                <a:cs typeface="Arial"/>
                <a:sym typeface="Arial"/>
              </a:rPr>
              <a:t>–Student must have a 2.5 GPA, earned B or better in English 9 S2 &amp; English 10 S</a:t>
            </a:r>
            <a:r>
              <a:rPr lang="en-US" sz="2400">
                <a:solidFill>
                  <a:schemeClr val="dk1"/>
                </a:solidFill>
              </a:rPr>
              <a:t>1</a:t>
            </a:r>
            <a:r>
              <a:rPr b="0" i="0" lang="en-US" sz="2400" u="none" cap="none" strike="noStrike">
                <a:solidFill>
                  <a:schemeClr val="dk1"/>
                </a:solidFill>
                <a:latin typeface="Arial"/>
                <a:ea typeface="Arial"/>
                <a:cs typeface="Arial"/>
                <a:sym typeface="Arial"/>
              </a:rPr>
              <a:t>, AND C or better in Algebra 1</a:t>
            </a:r>
            <a:endParaRPr b="0" i="0" sz="2400" u="none" cap="none" strike="noStrike">
              <a:solidFill>
                <a:schemeClr val="dk1"/>
              </a:solidFill>
              <a:latin typeface="Arial"/>
              <a:ea typeface="Arial"/>
              <a:cs typeface="Arial"/>
              <a:sym typeface="Arial"/>
            </a:endParaRPr>
          </a:p>
          <a:p>
            <a:pPr indent="0" lvl="0" marL="1303020" marR="1069975" rtl="0" algn="l">
              <a:lnSpc>
                <a:spcPct val="139000"/>
              </a:lnSpc>
              <a:spcBef>
                <a:spcPts val="0"/>
              </a:spcBef>
              <a:spcAft>
                <a:spcPts val="0"/>
              </a:spcAft>
              <a:buClr>
                <a:srgbClr val="000000"/>
              </a:buClr>
              <a:buSzPts val="2000"/>
              <a:buFont typeface="Arial"/>
              <a:buNone/>
            </a:pPr>
            <a:r>
              <a:rPr b="0" i="0" lang="en-US" sz="2400" u="none" cap="none" strike="noStrike">
                <a:solidFill>
                  <a:schemeClr val="dk1"/>
                </a:solidFill>
                <a:latin typeface="Arial"/>
                <a:ea typeface="Arial"/>
                <a:cs typeface="Arial"/>
                <a:sym typeface="Arial"/>
              </a:rPr>
              <a:t>		</a:t>
            </a:r>
            <a:r>
              <a:rPr b="1" i="0" lang="en-US" sz="2400" u="none" cap="none" strike="noStrike">
                <a:solidFill>
                  <a:schemeClr val="dk1"/>
                </a:solidFill>
              </a:rPr>
              <a:t>IF not,</a:t>
            </a:r>
            <a:r>
              <a:rPr b="0" i="0" lang="en-US" sz="2400" u="none" cap="none" strike="noStrike">
                <a:solidFill>
                  <a:schemeClr val="dk1"/>
                </a:solidFill>
                <a:latin typeface="Arial"/>
                <a:ea typeface="Arial"/>
                <a:cs typeface="Arial"/>
                <a:sym typeface="Arial"/>
              </a:rPr>
              <a:t> student needs to take the Accuplacer on 4/24 during 1st-3rd hours</a:t>
            </a:r>
            <a:endParaRPr b="0" i="0" sz="2400" u="none" cap="none" strike="noStrike">
              <a:solidFill>
                <a:schemeClr val="dk1"/>
              </a:solidFill>
              <a:latin typeface="Arial"/>
              <a:ea typeface="Arial"/>
              <a:cs typeface="Arial"/>
              <a:sym typeface="Arial"/>
            </a:endParaRPr>
          </a:p>
          <a:p>
            <a:pPr indent="0" lvl="0" marL="1303020" marR="1069975" rtl="0" algn="l">
              <a:lnSpc>
                <a:spcPct val="139000"/>
              </a:lnSpc>
              <a:spcBef>
                <a:spcPts val="0"/>
              </a:spcBef>
              <a:spcAft>
                <a:spcPts val="0"/>
              </a:spcAft>
              <a:buClr>
                <a:srgbClr val="000000"/>
              </a:buClr>
              <a:buSzPts val="2000"/>
              <a:buFont typeface="Arial"/>
              <a:buNone/>
            </a:pPr>
            <a:r>
              <a:rPr b="0" i="0" lang="en-US" sz="2400" u="none" cap="none" strike="noStrike">
                <a:solidFill>
                  <a:schemeClr val="dk1"/>
                </a:solidFill>
                <a:latin typeface="Arial"/>
                <a:ea typeface="Arial"/>
                <a:cs typeface="Arial"/>
                <a:sym typeface="Arial"/>
              </a:rPr>
              <a:t>–Must apply to MCCC</a:t>
            </a:r>
            <a:endParaRPr b="0" i="0" sz="2400" u="none" cap="none" strike="noStrike">
              <a:solidFill>
                <a:schemeClr val="dk1"/>
              </a:solidFill>
              <a:latin typeface="Arial"/>
              <a:ea typeface="Arial"/>
              <a:cs typeface="Arial"/>
              <a:sym typeface="Arial"/>
            </a:endParaRPr>
          </a:p>
          <a:p>
            <a:pPr indent="0" lvl="0" marL="1303020" marR="1069975" rtl="0" algn="l">
              <a:lnSpc>
                <a:spcPct val="139000"/>
              </a:lnSpc>
              <a:spcBef>
                <a:spcPts val="0"/>
              </a:spcBef>
              <a:spcAft>
                <a:spcPts val="0"/>
              </a:spcAft>
              <a:buClr>
                <a:srgbClr val="000000"/>
              </a:buClr>
              <a:buSzPts val="2000"/>
              <a:buFont typeface="Arial"/>
              <a:buNone/>
            </a:pPr>
            <a:r>
              <a:rPr b="0" i="0" lang="en-US" sz="2400" u="none" cap="none" strike="noStrike">
                <a:solidFill>
                  <a:schemeClr val="dk1"/>
                </a:solidFill>
                <a:latin typeface="Arial"/>
                <a:ea typeface="Arial"/>
                <a:cs typeface="Arial"/>
                <a:sym typeface="Arial"/>
              </a:rPr>
              <a:t>-Must meet all Ida requirements and deadlines to participate </a:t>
            </a:r>
            <a:endParaRPr b="0" i="0" sz="2400" u="none" cap="none" strike="noStrike">
              <a:solidFill>
                <a:schemeClr val="dk1"/>
              </a:solidFill>
              <a:latin typeface="Arial"/>
              <a:ea typeface="Arial"/>
              <a:cs typeface="Arial"/>
              <a:sym typeface="Arial"/>
            </a:endParaRPr>
          </a:p>
          <a:p>
            <a:pPr indent="0" lvl="0" marL="1303020" marR="1069975" rtl="0" algn="l">
              <a:lnSpc>
                <a:spcPct val="139000"/>
              </a:lnSpc>
              <a:spcBef>
                <a:spcPts val="0"/>
              </a:spcBef>
              <a:spcAft>
                <a:spcPts val="0"/>
              </a:spcAft>
              <a:buClr>
                <a:srgbClr val="000000"/>
              </a:buClr>
              <a:buSzPts val="2000"/>
              <a:buFont typeface="Arial"/>
              <a:buNone/>
            </a:pPr>
            <a:r>
              <a:t/>
            </a:r>
            <a:endParaRPr b="0" i="0" sz="2400" u="none" cap="none" strike="noStrike">
              <a:solidFill>
                <a:schemeClr val="dk1"/>
              </a:solidFill>
              <a:latin typeface="Arial"/>
              <a:ea typeface="Arial"/>
              <a:cs typeface="Arial"/>
              <a:sym typeface="Arial"/>
            </a:endParaRPr>
          </a:p>
          <a:p>
            <a:pPr indent="0" lvl="0" marL="1303020" marR="1069975" rtl="0" algn="ctr">
              <a:lnSpc>
                <a:spcPct val="139000"/>
              </a:lnSpc>
              <a:spcBef>
                <a:spcPts val="475"/>
              </a:spcBef>
              <a:spcAft>
                <a:spcPts val="0"/>
              </a:spcAft>
              <a:buClr>
                <a:srgbClr val="000000"/>
              </a:buClr>
              <a:buSzPts val="2000"/>
              <a:buFont typeface="Arial"/>
              <a:buNone/>
            </a:pPr>
            <a:r>
              <a:t/>
            </a:r>
            <a:endParaRPr b="0" i="0" sz="2400" u="none" cap="none" strike="noStrike">
              <a:solidFill>
                <a:schemeClr val="dk1"/>
              </a:solidFill>
              <a:latin typeface="Arial"/>
              <a:ea typeface="Arial"/>
              <a:cs typeface="Arial"/>
              <a:sym typeface="Arial"/>
            </a:endParaRPr>
          </a:p>
          <a:p>
            <a:pPr indent="0" lvl="0" marL="12700" marR="5080" rtl="0" algn="l">
              <a:lnSpc>
                <a:spcPct val="130554"/>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16"/>
          <p:cNvSpPr txBox="1"/>
          <p:nvPr>
            <p:ph type="title"/>
          </p:nvPr>
        </p:nvSpPr>
        <p:spPr>
          <a:xfrm>
            <a:off x="760175" y="260600"/>
            <a:ext cx="10361400" cy="1550700"/>
          </a:xfrm>
          <a:prstGeom prst="rect">
            <a:avLst/>
          </a:prstGeom>
          <a:noFill/>
          <a:ln>
            <a:noFill/>
          </a:ln>
        </p:spPr>
        <p:txBody>
          <a:bodyPr anchorCtr="0" anchor="t" bIns="0" lIns="0" spcFirstLastPara="1" rIns="0" wrap="square" tIns="160000">
            <a:spAutoFit/>
          </a:bodyPr>
          <a:lstStyle/>
          <a:p>
            <a:pPr indent="0" lvl="0" marL="12700" marR="5080" rtl="0" algn="l">
              <a:lnSpc>
                <a:spcPct val="96000"/>
              </a:lnSpc>
              <a:spcBef>
                <a:spcPts val="0"/>
              </a:spcBef>
              <a:spcAft>
                <a:spcPts val="0"/>
              </a:spcAft>
              <a:buSzPts val="1400"/>
              <a:buNone/>
            </a:pPr>
            <a:r>
              <a:rPr lang="en-US" sz="4700"/>
              <a:t>IS DUAL ENROLLMENT/IDA  EARLY MIDDLE COLLEGE RIGHT  FOR ME?</a:t>
            </a:r>
            <a:endParaRPr sz="4700"/>
          </a:p>
        </p:txBody>
      </p:sp>
      <p:sp>
        <p:nvSpPr>
          <p:cNvPr id="150" name="Google Shape;150;p16"/>
          <p:cNvSpPr/>
          <p:nvPr/>
        </p:nvSpPr>
        <p:spPr>
          <a:xfrm>
            <a:off x="3008550" y="1988846"/>
            <a:ext cx="5391300" cy="5106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1" name="Google Shape;151;p16"/>
          <p:cNvSpPr/>
          <p:nvPr/>
        </p:nvSpPr>
        <p:spPr>
          <a:xfrm>
            <a:off x="3059400" y="2039709"/>
            <a:ext cx="5289600" cy="4089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2" name="Google Shape;152;p16"/>
          <p:cNvSpPr txBox="1"/>
          <p:nvPr/>
        </p:nvSpPr>
        <p:spPr>
          <a:xfrm>
            <a:off x="3059398" y="2039700"/>
            <a:ext cx="6277500" cy="3939300"/>
          </a:xfrm>
          <a:prstGeom prst="rect">
            <a:avLst/>
          </a:prstGeom>
          <a:noFill/>
          <a:ln>
            <a:noFill/>
          </a:ln>
        </p:spPr>
        <p:txBody>
          <a:bodyPr anchorCtr="0" anchor="t" bIns="0" lIns="0" spcFirstLastPara="1" rIns="0" wrap="square" tIns="69200">
            <a:spAutoFit/>
          </a:bodyPr>
          <a:lstStyle/>
          <a:p>
            <a:pPr indent="0" lvl="0" marL="12700" marR="0" rtl="0" algn="l">
              <a:lnSpc>
                <a:spcPct val="100000"/>
              </a:lnSpc>
              <a:spcBef>
                <a:spcPts val="0"/>
              </a:spcBef>
              <a:spcAft>
                <a:spcPts val="0"/>
              </a:spcAft>
              <a:buClr>
                <a:srgbClr val="000000"/>
              </a:buClr>
              <a:buSzPts val="2400"/>
              <a:buFont typeface="Arial"/>
              <a:buNone/>
            </a:pPr>
            <a:r>
              <a:rPr b="0" i="0" lang="en-US" sz="2400" u="none" cap="none" strike="noStrike">
                <a:solidFill>
                  <a:srgbClr val="063778"/>
                </a:solidFill>
                <a:latin typeface="Arial"/>
                <a:ea typeface="Arial"/>
                <a:cs typeface="Arial"/>
                <a:sym typeface="Arial"/>
              </a:rPr>
              <a:t>Things to Consider</a:t>
            </a:r>
            <a:endParaRPr b="0" i="0" sz="2400" u="none" cap="none" strike="noStrike">
              <a:solidFill>
                <a:schemeClr val="dk1"/>
              </a:solidFill>
              <a:latin typeface="Arial"/>
              <a:ea typeface="Arial"/>
              <a:cs typeface="Arial"/>
              <a:sym typeface="Arial"/>
            </a:endParaRPr>
          </a:p>
          <a:p>
            <a:pPr indent="-179705" lvl="0" marL="536575" marR="0" rtl="0" algn="l">
              <a:lnSpc>
                <a:spcPct val="100000"/>
              </a:lnSpc>
              <a:spcBef>
                <a:spcPts val="450"/>
              </a:spcBef>
              <a:spcAft>
                <a:spcPts val="0"/>
              </a:spcAft>
              <a:buClr>
                <a:srgbClr val="063778"/>
              </a:buClr>
              <a:buSzPts val="2400"/>
              <a:buFont typeface="Arial"/>
              <a:buChar char="•"/>
            </a:pPr>
            <a:r>
              <a:rPr b="0" i="0" lang="en-US" sz="2400" u="none" cap="none" strike="noStrike">
                <a:solidFill>
                  <a:srgbClr val="063778"/>
                </a:solidFill>
                <a:latin typeface="Arial"/>
                <a:ea typeface="Arial"/>
                <a:cs typeface="Arial"/>
                <a:sym typeface="Arial"/>
              </a:rPr>
              <a:t>Future plans</a:t>
            </a:r>
            <a:endParaRPr b="0" i="0" sz="2400" u="none" cap="none" strike="noStrike">
              <a:solidFill>
                <a:schemeClr val="dk1"/>
              </a:solidFill>
              <a:latin typeface="Arial"/>
              <a:ea typeface="Arial"/>
              <a:cs typeface="Arial"/>
              <a:sym typeface="Arial"/>
            </a:endParaRPr>
          </a:p>
          <a:p>
            <a:pPr indent="-179705" lvl="0" marL="536575" marR="0" rtl="0" algn="l">
              <a:lnSpc>
                <a:spcPct val="100000"/>
              </a:lnSpc>
              <a:spcBef>
                <a:spcPts val="105"/>
              </a:spcBef>
              <a:spcAft>
                <a:spcPts val="0"/>
              </a:spcAft>
              <a:buClr>
                <a:srgbClr val="063778"/>
              </a:buClr>
              <a:buSzPts val="2400"/>
              <a:buFont typeface="Arial"/>
              <a:buChar char="•"/>
            </a:pPr>
            <a:r>
              <a:rPr b="0" i="0" lang="en-US" sz="2400" u="none" cap="none" strike="noStrike">
                <a:solidFill>
                  <a:srgbClr val="063778"/>
                </a:solidFill>
                <a:latin typeface="Arial"/>
                <a:ea typeface="Arial"/>
                <a:cs typeface="Arial"/>
                <a:sym typeface="Arial"/>
              </a:rPr>
              <a:t>Study Habits</a:t>
            </a:r>
            <a:endParaRPr b="0" i="0" sz="2400" u="none" cap="none" strike="noStrike">
              <a:solidFill>
                <a:schemeClr val="dk1"/>
              </a:solidFill>
              <a:latin typeface="Arial"/>
              <a:ea typeface="Arial"/>
              <a:cs typeface="Arial"/>
              <a:sym typeface="Arial"/>
            </a:endParaRPr>
          </a:p>
          <a:p>
            <a:pPr indent="-179705" lvl="0" marL="536575" marR="0" rtl="0" algn="l">
              <a:lnSpc>
                <a:spcPct val="100000"/>
              </a:lnSpc>
              <a:spcBef>
                <a:spcPts val="45"/>
              </a:spcBef>
              <a:spcAft>
                <a:spcPts val="0"/>
              </a:spcAft>
              <a:buClr>
                <a:srgbClr val="063778"/>
              </a:buClr>
              <a:buSzPts val="2400"/>
              <a:buFont typeface="Arial"/>
              <a:buChar char="•"/>
            </a:pPr>
            <a:r>
              <a:rPr b="0" i="0" lang="en-US" sz="2400" u="none" cap="none" strike="noStrike">
                <a:solidFill>
                  <a:srgbClr val="063778"/>
                </a:solidFill>
                <a:latin typeface="Arial"/>
                <a:ea typeface="Arial"/>
                <a:cs typeface="Arial"/>
                <a:sym typeface="Arial"/>
              </a:rPr>
              <a:t>Reading &amp; Writing Abilities</a:t>
            </a:r>
            <a:endParaRPr b="0" i="0" sz="2400" u="none" cap="none" strike="noStrike">
              <a:solidFill>
                <a:schemeClr val="dk1"/>
              </a:solidFill>
              <a:latin typeface="Arial"/>
              <a:ea typeface="Arial"/>
              <a:cs typeface="Arial"/>
              <a:sym typeface="Arial"/>
            </a:endParaRPr>
          </a:p>
          <a:p>
            <a:pPr indent="-179705" lvl="0" marL="536575" marR="0" rtl="0" algn="l">
              <a:lnSpc>
                <a:spcPct val="100000"/>
              </a:lnSpc>
              <a:spcBef>
                <a:spcPts val="45"/>
              </a:spcBef>
              <a:spcAft>
                <a:spcPts val="0"/>
              </a:spcAft>
              <a:buClr>
                <a:srgbClr val="063778"/>
              </a:buClr>
              <a:buSzPts val="2400"/>
              <a:buFont typeface="Arial"/>
              <a:buChar char="•"/>
            </a:pPr>
            <a:r>
              <a:rPr b="0" i="0" lang="en-US" sz="2400" u="none" cap="none" strike="noStrike">
                <a:solidFill>
                  <a:srgbClr val="063778"/>
                </a:solidFill>
                <a:latin typeface="Arial"/>
                <a:ea typeface="Arial"/>
                <a:cs typeface="Arial"/>
                <a:sym typeface="Arial"/>
              </a:rPr>
              <a:t>Time Management Skills</a:t>
            </a:r>
            <a:endParaRPr b="0" i="0" sz="2400" u="none" cap="none" strike="noStrike">
              <a:solidFill>
                <a:schemeClr val="dk1"/>
              </a:solidFill>
              <a:latin typeface="Arial"/>
              <a:ea typeface="Arial"/>
              <a:cs typeface="Arial"/>
              <a:sym typeface="Arial"/>
            </a:endParaRPr>
          </a:p>
          <a:p>
            <a:pPr indent="-179705" lvl="0" marL="536575" marR="0" rtl="0" algn="l">
              <a:lnSpc>
                <a:spcPct val="100000"/>
              </a:lnSpc>
              <a:spcBef>
                <a:spcPts val="45"/>
              </a:spcBef>
              <a:spcAft>
                <a:spcPts val="0"/>
              </a:spcAft>
              <a:buClr>
                <a:srgbClr val="063778"/>
              </a:buClr>
              <a:buSzPts val="2400"/>
              <a:buFont typeface="Arial"/>
              <a:buChar char="•"/>
            </a:pPr>
            <a:r>
              <a:rPr b="0" i="0" lang="en-US" sz="2400" u="none" cap="none" strike="noStrike">
                <a:solidFill>
                  <a:srgbClr val="063778"/>
                </a:solidFill>
                <a:latin typeface="Arial"/>
                <a:ea typeface="Arial"/>
                <a:cs typeface="Arial"/>
                <a:sym typeface="Arial"/>
              </a:rPr>
              <a:t>Ability to Ask Questions &amp; Seek Help</a:t>
            </a:r>
            <a:endParaRPr b="0" i="0" sz="2400" u="none" cap="none" strike="noStrike">
              <a:solidFill>
                <a:schemeClr val="dk1"/>
              </a:solidFill>
              <a:latin typeface="Arial"/>
              <a:ea typeface="Arial"/>
              <a:cs typeface="Arial"/>
              <a:sym typeface="Arial"/>
            </a:endParaRPr>
          </a:p>
          <a:p>
            <a:pPr indent="-179705" lvl="0" marL="536575" marR="0" rtl="0" algn="l">
              <a:lnSpc>
                <a:spcPct val="100000"/>
              </a:lnSpc>
              <a:spcBef>
                <a:spcPts val="45"/>
              </a:spcBef>
              <a:spcAft>
                <a:spcPts val="0"/>
              </a:spcAft>
              <a:buClr>
                <a:srgbClr val="063778"/>
              </a:buClr>
              <a:buSzPts val="2400"/>
              <a:buFont typeface="Arial"/>
              <a:buChar char="•"/>
            </a:pPr>
            <a:r>
              <a:rPr b="0" i="0" lang="en-US" sz="2400" u="none" cap="none" strike="noStrike">
                <a:solidFill>
                  <a:srgbClr val="063778"/>
                </a:solidFill>
                <a:latin typeface="Arial"/>
                <a:ea typeface="Arial"/>
                <a:cs typeface="Arial"/>
                <a:sym typeface="Arial"/>
              </a:rPr>
              <a:t>Social/Emotional Maturity</a:t>
            </a:r>
            <a:endParaRPr b="0" i="0" sz="2400" u="none" cap="none" strike="noStrike">
              <a:solidFill>
                <a:schemeClr val="dk1"/>
              </a:solidFill>
              <a:latin typeface="Arial"/>
              <a:ea typeface="Arial"/>
              <a:cs typeface="Arial"/>
              <a:sym typeface="Arial"/>
            </a:endParaRPr>
          </a:p>
          <a:p>
            <a:pPr indent="-179705" lvl="0" marL="536575" marR="0" rtl="0" algn="l">
              <a:lnSpc>
                <a:spcPct val="100000"/>
              </a:lnSpc>
              <a:spcBef>
                <a:spcPts val="45"/>
              </a:spcBef>
              <a:spcAft>
                <a:spcPts val="0"/>
              </a:spcAft>
              <a:buClr>
                <a:srgbClr val="063778"/>
              </a:buClr>
              <a:buSzPts val="2400"/>
              <a:buFont typeface="Arial"/>
              <a:buChar char="•"/>
            </a:pPr>
            <a:r>
              <a:rPr b="0" i="0" lang="en-US" sz="2400" u="none" cap="none" strike="noStrike">
                <a:solidFill>
                  <a:srgbClr val="063778"/>
                </a:solidFill>
                <a:latin typeface="Arial"/>
                <a:ea typeface="Arial"/>
                <a:cs typeface="Arial"/>
                <a:sym typeface="Arial"/>
              </a:rPr>
              <a:t>Ability to Work with Different People</a:t>
            </a:r>
            <a:endParaRPr b="0" i="0" sz="2400" u="none" cap="none" strike="noStrike">
              <a:solidFill>
                <a:schemeClr val="dk1"/>
              </a:solidFill>
              <a:latin typeface="Arial"/>
              <a:ea typeface="Arial"/>
              <a:cs typeface="Arial"/>
              <a:sym typeface="Arial"/>
            </a:endParaRPr>
          </a:p>
          <a:p>
            <a:pPr indent="-179705" lvl="0" marL="536575" marR="419734" rtl="0" algn="l">
              <a:lnSpc>
                <a:spcPct val="106666"/>
              </a:lnSpc>
              <a:spcBef>
                <a:spcPts val="395"/>
              </a:spcBef>
              <a:spcAft>
                <a:spcPts val="0"/>
              </a:spcAft>
              <a:buClr>
                <a:srgbClr val="063778"/>
              </a:buClr>
              <a:buSzPts val="2400"/>
              <a:buFont typeface="Arial"/>
              <a:buChar char="•"/>
            </a:pPr>
            <a:r>
              <a:rPr b="0" i="0" lang="en-US" sz="2400" u="none" cap="none" strike="noStrike">
                <a:solidFill>
                  <a:srgbClr val="063778"/>
                </a:solidFill>
                <a:latin typeface="Arial"/>
                <a:ea typeface="Arial"/>
                <a:cs typeface="Arial"/>
                <a:sym typeface="Arial"/>
              </a:rPr>
              <a:t>Involvement Level in High School  (Extracurricular Activities)</a:t>
            </a:r>
            <a:endParaRPr b="0" i="0" sz="2400" u="none" cap="none" strike="noStrike">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17"/>
          <p:cNvSpPr txBox="1"/>
          <p:nvPr>
            <p:ph type="title"/>
          </p:nvPr>
        </p:nvSpPr>
        <p:spPr>
          <a:xfrm>
            <a:off x="1097150" y="870250"/>
            <a:ext cx="10321800" cy="7824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SzPts val="1400"/>
              <a:buNone/>
            </a:pPr>
            <a:r>
              <a:rPr lang="en-US"/>
              <a:t>Pros &amp; Cons for Consideration</a:t>
            </a:r>
            <a:endParaRPr/>
          </a:p>
        </p:txBody>
      </p:sp>
      <p:sp>
        <p:nvSpPr>
          <p:cNvPr id="158" name="Google Shape;158;p17"/>
          <p:cNvSpPr txBox="1"/>
          <p:nvPr/>
        </p:nvSpPr>
        <p:spPr>
          <a:xfrm>
            <a:off x="1120775" y="2368766"/>
            <a:ext cx="3791700" cy="2696400"/>
          </a:xfrm>
          <a:prstGeom prst="rect">
            <a:avLst/>
          </a:prstGeom>
          <a:noFill/>
          <a:ln>
            <a:noFill/>
          </a:ln>
        </p:spPr>
        <p:txBody>
          <a:bodyPr anchorCtr="0" anchor="t" bIns="0" lIns="0" spcFirstLastPara="1" rIns="0" wrap="square" tIns="129525">
            <a:spAutoFit/>
          </a:bodyPr>
          <a:lstStyle/>
          <a:p>
            <a:pPr indent="0" lvl="0" marL="1270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Reduce the cost of a post-secondary education</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10"/>
              </a:spcBef>
              <a:spcAft>
                <a:spcPts val="0"/>
              </a:spcAft>
              <a:buClr>
                <a:srgbClr val="000000"/>
              </a:buClr>
              <a:buSzPts val="1250"/>
              <a:buFont typeface="Arial"/>
              <a:buNone/>
            </a:pPr>
            <a:r>
              <a:t/>
            </a:r>
            <a:endParaRPr b="0" i="0" sz="1250" u="none" cap="none" strike="noStrike">
              <a:solidFill>
                <a:schemeClr val="dk1"/>
              </a:solidFill>
              <a:latin typeface="Times New Roman"/>
              <a:ea typeface="Times New Roman"/>
              <a:cs typeface="Times New Roman"/>
              <a:sym typeface="Times New Roman"/>
            </a:endParaRPr>
          </a:p>
          <a:p>
            <a:pPr indent="0" lvl="0" marL="12700" marR="77470" rtl="0" algn="l">
              <a:lnSpc>
                <a:spcPct val="685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Reduced time needed to complete a degree or  certificate</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10"/>
              </a:spcBef>
              <a:spcAft>
                <a:spcPts val="0"/>
              </a:spcAft>
              <a:buClr>
                <a:srgbClr val="000000"/>
              </a:buClr>
              <a:buSzPts val="1250"/>
              <a:buFont typeface="Arial"/>
              <a:buNone/>
            </a:pPr>
            <a:r>
              <a:t/>
            </a:r>
            <a:endParaRPr b="0" i="0" sz="1250" u="none" cap="none" strike="noStrike">
              <a:solidFill>
                <a:schemeClr val="dk1"/>
              </a:solidFill>
              <a:latin typeface="Times New Roman"/>
              <a:ea typeface="Times New Roman"/>
              <a:cs typeface="Times New Roman"/>
              <a:sym typeface="Times New Roman"/>
            </a:endParaRPr>
          </a:p>
          <a:p>
            <a:pPr indent="0" lvl="0" marL="12700" marR="451484" rtl="0" algn="l">
              <a:lnSpc>
                <a:spcPct val="685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Expanded opportunity to take courses not  offered at Ida</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15"/>
              </a:spcBef>
              <a:spcAft>
                <a:spcPts val="0"/>
              </a:spcAft>
              <a:buClr>
                <a:srgbClr val="000000"/>
              </a:buClr>
              <a:buSzPts val="1250"/>
              <a:buFont typeface="Arial"/>
              <a:buNone/>
            </a:pPr>
            <a:r>
              <a:t/>
            </a:r>
            <a:endParaRPr b="0" i="0" sz="1250" u="none" cap="none" strike="noStrike">
              <a:solidFill>
                <a:schemeClr val="dk1"/>
              </a:solidFill>
              <a:latin typeface="Times New Roman"/>
              <a:ea typeface="Times New Roman"/>
              <a:cs typeface="Times New Roman"/>
              <a:sym typeface="Times New Roman"/>
            </a:endParaRPr>
          </a:p>
          <a:p>
            <a:pPr indent="0" lvl="0" marL="12700" marR="850264" rtl="0" algn="l">
              <a:lnSpc>
                <a:spcPct val="685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Experience college level work prior to  graduation</a:t>
            </a:r>
            <a:endParaRPr b="0" i="0" sz="1400" u="none" cap="none" strike="noStrike">
              <a:solidFill>
                <a:schemeClr val="dk1"/>
              </a:solidFill>
              <a:latin typeface="Arial"/>
              <a:ea typeface="Arial"/>
              <a:cs typeface="Arial"/>
              <a:sym typeface="Arial"/>
            </a:endParaRPr>
          </a:p>
          <a:p>
            <a:pPr indent="0" lvl="0" marL="12700" marR="335915" rtl="0" algn="l">
              <a:lnSpc>
                <a:spcPct val="151800"/>
              </a:lnSpc>
              <a:spcBef>
                <a:spcPts val="5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12700" marR="335915" rtl="0" algn="l">
              <a:lnSpc>
                <a:spcPct val="151800"/>
              </a:lnSpc>
              <a:spcBef>
                <a:spcPts val="5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Receive both high school and college credit  More likely to complete college degree</a:t>
            </a:r>
            <a:endParaRPr b="0" i="0" sz="1400" u="none" cap="none" strike="noStrike">
              <a:solidFill>
                <a:schemeClr val="dk1"/>
              </a:solidFill>
              <a:latin typeface="Arial"/>
              <a:ea typeface="Arial"/>
              <a:cs typeface="Arial"/>
              <a:sym typeface="Arial"/>
            </a:endParaRPr>
          </a:p>
        </p:txBody>
      </p:sp>
      <p:sp>
        <p:nvSpPr>
          <p:cNvPr id="159" name="Google Shape;159;p17"/>
          <p:cNvSpPr txBox="1"/>
          <p:nvPr/>
        </p:nvSpPr>
        <p:spPr>
          <a:xfrm>
            <a:off x="6041390" y="2432075"/>
            <a:ext cx="3473450" cy="3372485"/>
          </a:xfrm>
          <a:prstGeom prst="rect">
            <a:avLst/>
          </a:prstGeom>
          <a:noFill/>
          <a:ln>
            <a:noFill/>
          </a:ln>
        </p:spPr>
        <p:txBody>
          <a:bodyPr anchorCtr="0" anchor="t" bIns="0" lIns="0" spcFirstLastPara="1" rIns="0" wrap="square" tIns="53325">
            <a:spAutoFit/>
          </a:bodyPr>
          <a:lstStyle/>
          <a:p>
            <a:pPr indent="0" lvl="0" marL="12700" marR="69215" rtl="0" algn="l">
              <a:lnSpc>
                <a:spcPct val="96428"/>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Participation impacts time to be involved in  Ida activities and with friends</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50"/>
              </a:spcBef>
              <a:spcAft>
                <a:spcPts val="0"/>
              </a:spcAft>
              <a:buClr>
                <a:srgbClr val="000000"/>
              </a:buClr>
              <a:buSzPts val="1150"/>
              <a:buFont typeface="Arial"/>
              <a:buNone/>
            </a:pPr>
            <a:r>
              <a:t/>
            </a:r>
            <a:endParaRPr b="0" i="0" sz="1150" u="none" cap="none" strike="noStrike">
              <a:solidFill>
                <a:schemeClr val="dk1"/>
              </a:solidFill>
              <a:latin typeface="Times New Roman"/>
              <a:ea typeface="Times New Roman"/>
              <a:cs typeface="Times New Roman"/>
              <a:sym typeface="Times New Roman"/>
            </a:endParaRPr>
          </a:p>
          <a:p>
            <a:pPr indent="0" lvl="0" marL="12700" marR="5080" rtl="0" algn="l">
              <a:lnSpc>
                <a:spcPct val="98571"/>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Travel time and costs (i.e. bad weather, cost  of gas)</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45"/>
              </a:spcBef>
              <a:spcAft>
                <a:spcPts val="0"/>
              </a:spcAft>
              <a:buClr>
                <a:srgbClr val="000000"/>
              </a:buClr>
              <a:buSzPts val="1150"/>
              <a:buFont typeface="Arial"/>
              <a:buNone/>
            </a:pPr>
            <a:r>
              <a:t/>
            </a:r>
            <a:endParaRPr b="0" i="0" sz="1150" u="none" cap="none" strike="noStrike">
              <a:solidFill>
                <a:schemeClr val="dk1"/>
              </a:solidFill>
              <a:latin typeface="Times New Roman"/>
              <a:ea typeface="Times New Roman"/>
              <a:cs typeface="Times New Roman"/>
              <a:sym typeface="Times New Roman"/>
            </a:endParaRPr>
          </a:p>
          <a:p>
            <a:pPr indent="0" lvl="0" marL="12700" marR="135890" rtl="0" algn="l">
              <a:lnSpc>
                <a:spcPct val="98571"/>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Difference in social maturity between high  school and college/adult students</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40"/>
              </a:spcBef>
              <a:spcAft>
                <a:spcPts val="0"/>
              </a:spcAft>
              <a:buClr>
                <a:srgbClr val="000000"/>
              </a:buClr>
              <a:buSzPts val="1150"/>
              <a:buFont typeface="Arial"/>
              <a:buNone/>
            </a:pPr>
            <a:r>
              <a:t/>
            </a:r>
            <a:endParaRPr b="0" i="0" sz="1150" u="none" cap="none" strike="noStrike">
              <a:solidFill>
                <a:schemeClr val="dk1"/>
              </a:solidFill>
              <a:latin typeface="Times New Roman"/>
              <a:ea typeface="Times New Roman"/>
              <a:cs typeface="Times New Roman"/>
              <a:sym typeface="Times New Roman"/>
            </a:endParaRPr>
          </a:p>
          <a:p>
            <a:pPr indent="0" lvl="0" marL="12700" marR="345440" rtl="0" algn="l">
              <a:lnSpc>
                <a:spcPct val="98571"/>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Parents do not have a right to student  information (FERPA belongs to student)</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10"/>
              </a:spcBef>
              <a:spcAft>
                <a:spcPts val="0"/>
              </a:spcAft>
              <a:buClr>
                <a:srgbClr val="000000"/>
              </a:buClr>
              <a:buSzPts val="1200"/>
              <a:buFont typeface="Arial"/>
              <a:buNone/>
            </a:pPr>
            <a:r>
              <a:t/>
            </a:r>
            <a:endParaRPr b="0" i="0" sz="1200" u="none" cap="none" strike="noStrike">
              <a:solidFill>
                <a:schemeClr val="dk1"/>
              </a:solidFill>
              <a:latin typeface="Times New Roman"/>
              <a:ea typeface="Times New Roman"/>
              <a:cs typeface="Times New Roman"/>
              <a:sym typeface="Times New Roman"/>
            </a:endParaRPr>
          </a:p>
          <a:p>
            <a:pPr indent="0" lvl="0" marL="12700" marR="154305" rtl="0" algn="l">
              <a:lnSpc>
                <a:spcPct val="811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Failures and withdrawals can impact high  school / college GPA and have additional  financial costs</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5"/>
              </a:spcBef>
              <a:spcAft>
                <a:spcPts val="0"/>
              </a:spcAft>
              <a:buClr>
                <a:srgbClr val="000000"/>
              </a:buClr>
              <a:buSzPts val="1200"/>
              <a:buFont typeface="Arial"/>
              <a:buNone/>
            </a:pPr>
            <a:r>
              <a:t/>
            </a:r>
            <a:endParaRPr b="0" i="0" sz="1200" u="none" cap="none" strike="noStrike">
              <a:solidFill>
                <a:schemeClr val="dk1"/>
              </a:solidFill>
              <a:latin typeface="Times New Roman"/>
              <a:ea typeface="Times New Roman"/>
              <a:cs typeface="Times New Roman"/>
              <a:sym typeface="Times New Roman"/>
            </a:endParaRPr>
          </a:p>
          <a:p>
            <a:pPr indent="0" lvl="0" marL="12700" marR="198120" rtl="0" algn="l">
              <a:lnSpc>
                <a:spcPct val="811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Dual enrollment grades can impact a  student’s standing at the high school and  future colleges</a:t>
            </a:r>
            <a:endParaRPr b="0" i="0" sz="1400" u="none" cap="none" strike="noStrike">
              <a:solidFill>
                <a:schemeClr val="dk1"/>
              </a:solidFill>
              <a:latin typeface="Arial"/>
              <a:ea typeface="Arial"/>
              <a:cs typeface="Arial"/>
              <a:sym typeface="Arial"/>
            </a:endParaRPr>
          </a:p>
        </p:txBody>
      </p:sp>
      <p:sp>
        <p:nvSpPr>
          <p:cNvPr id="160" name="Google Shape;160;p17"/>
          <p:cNvSpPr txBox="1"/>
          <p:nvPr/>
        </p:nvSpPr>
        <p:spPr>
          <a:xfrm>
            <a:off x="1059675" y="2084925"/>
            <a:ext cx="3869700" cy="324600"/>
          </a:xfrm>
          <a:prstGeom prst="rect">
            <a:avLst/>
          </a:prstGeom>
          <a:solidFill>
            <a:srgbClr val="24CED7"/>
          </a:solidFill>
          <a:ln>
            <a:noFill/>
          </a:ln>
        </p:spPr>
        <p:txBody>
          <a:bodyPr anchorCtr="0" anchor="t" bIns="0" lIns="0" spcFirstLastPara="1" rIns="0" wrap="square" tIns="0">
            <a:spAutoFit/>
          </a:bodyPr>
          <a:lstStyle/>
          <a:p>
            <a:pPr indent="0" lvl="0" marL="133350" marR="0" rtl="0" algn="l">
              <a:lnSpc>
                <a:spcPct val="105952"/>
              </a:lnSpc>
              <a:spcBef>
                <a:spcPts val="0"/>
              </a:spcBef>
              <a:spcAft>
                <a:spcPts val="0"/>
              </a:spcAft>
              <a:buClr>
                <a:srgbClr val="000000"/>
              </a:buClr>
              <a:buSzPts val="2100"/>
              <a:buFont typeface="Arial"/>
              <a:buNone/>
            </a:pPr>
            <a:r>
              <a:rPr b="0" i="0" lang="en-US" sz="2100" u="none" cap="none" strike="noStrike">
                <a:solidFill>
                  <a:schemeClr val="dk1"/>
                </a:solidFill>
                <a:latin typeface="Arial"/>
                <a:ea typeface="Arial"/>
                <a:cs typeface="Arial"/>
                <a:sym typeface="Arial"/>
              </a:rPr>
              <a:t>Pros</a:t>
            </a:r>
            <a:endParaRPr b="0" i="0" sz="2100" u="none" cap="none" strike="noStrike">
              <a:solidFill>
                <a:schemeClr val="dk1"/>
              </a:solidFill>
              <a:latin typeface="Arial"/>
              <a:ea typeface="Arial"/>
              <a:cs typeface="Arial"/>
              <a:sym typeface="Arial"/>
            </a:endParaRPr>
          </a:p>
        </p:txBody>
      </p:sp>
      <p:sp>
        <p:nvSpPr>
          <p:cNvPr id="161" name="Google Shape;161;p17"/>
          <p:cNvSpPr txBox="1"/>
          <p:nvPr/>
        </p:nvSpPr>
        <p:spPr>
          <a:xfrm>
            <a:off x="5924550" y="2070100"/>
            <a:ext cx="3657600" cy="323850"/>
          </a:xfrm>
          <a:prstGeom prst="rect">
            <a:avLst/>
          </a:prstGeom>
          <a:solidFill>
            <a:srgbClr val="27CED7"/>
          </a:solidFill>
          <a:ln>
            <a:noFill/>
          </a:ln>
        </p:spPr>
        <p:txBody>
          <a:bodyPr anchorCtr="0" anchor="t" bIns="0" lIns="0" spcFirstLastPara="1" rIns="0" wrap="square" tIns="0">
            <a:spAutoFit/>
          </a:bodyPr>
          <a:lstStyle/>
          <a:p>
            <a:pPr indent="0" lvl="0" marL="133350" marR="0" rtl="0" algn="l">
              <a:lnSpc>
                <a:spcPct val="105952"/>
              </a:lnSpc>
              <a:spcBef>
                <a:spcPts val="0"/>
              </a:spcBef>
              <a:spcAft>
                <a:spcPts val="0"/>
              </a:spcAft>
              <a:buClr>
                <a:srgbClr val="000000"/>
              </a:buClr>
              <a:buSzPts val="2100"/>
              <a:buFont typeface="Arial"/>
              <a:buNone/>
            </a:pPr>
            <a:r>
              <a:rPr b="0" i="0" lang="en-US" sz="2100" u="none" cap="none" strike="noStrike">
                <a:solidFill>
                  <a:schemeClr val="dk1"/>
                </a:solidFill>
                <a:latin typeface="Arial"/>
                <a:ea typeface="Arial"/>
                <a:cs typeface="Arial"/>
                <a:sym typeface="Arial"/>
              </a:rPr>
              <a:t>Cons</a:t>
            </a:r>
            <a:endParaRPr b="0" i="0" sz="2100" u="none" cap="none" strike="noStrike">
              <a:solidFill>
                <a:schemeClr val="dk1"/>
              </a:solidFill>
              <a:latin typeface="Arial"/>
              <a:ea typeface="Arial"/>
              <a:cs typeface="Arial"/>
              <a:sym typeface="Arial"/>
            </a:endParaRPr>
          </a:p>
        </p:txBody>
      </p:sp>
      <p:pic>
        <p:nvPicPr>
          <p:cNvPr id="162" name="Google Shape;162;p17"/>
          <p:cNvPicPr preferRelativeResize="0"/>
          <p:nvPr/>
        </p:nvPicPr>
        <p:blipFill rotWithShape="1">
          <a:blip r:embed="rId3">
            <a:alphaModFix/>
          </a:blip>
          <a:srcRect b="0" l="0" r="0" t="0"/>
          <a:stretch/>
        </p:blipFill>
        <p:spPr>
          <a:xfrm>
            <a:off x="9819640" y="4485650"/>
            <a:ext cx="2372360" cy="237236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18"/>
          <p:cNvSpPr txBox="1"/>
          <p:nvPr>
            <p:ph type="title"/>
          </p:nvPr>
        </p:nvSpPr>
        <p:spPr>
          <a:xfrm>
            <a:off x="815375" y="161605"/>
            <a:ext cx="9014400" cy="7824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SzPts val="1400"/>
              <a:buNone/>
            </a:pPr>
            <a:r>
              <a:rPr lang="en-US">
                <a:highlight>
                  <a:schemeClr val="lt1"/>
                </a:highlight>
              </a:rPr>
              <a:t>Registration  Checklist </a:t>
            </a:r>
            <a:endParaRPr>
              <a:highlight>
                <a:schemeClr val="lt1"/>
              </a:highlight>
            </a:endParaRPr>
          </a:p>
        </p:txBody>
      </p:sp>
      <p:sp>
        <p:nvSpPr>
          <p:cNvPr id="168" name="Google Shape;168;p18"/>
          <p:cNvSpPr txBox="1"/>
          <p:nvPr/>
        </p:nvSpPr>
        <p:spPr>
          <a:xfrm>
            <a:off x="581475" y="838824"/>
            <a:ext cx="10462200" cy="10640700"/>
          </a:xfrm>
          <a:prstGeom prst="rect">
            <a:avLst/>
          </a:prstGeom>
          <a:noFill/>
          <a:ln>
            <a:noFill/>
          </a:ln>
        </p:spPr>
        <p:txBody>
          <a:bodyPr anchorCtr="0" anchor="t" bIns="0" lIns="0" spcFirstLastPara="1" rIns="0" wrap="square" tIns="64125">
            <a:spAutoFit/>
          </a:bodyPr>
          <a:lstStyle/>
          <a:p>
            <a:pPr indent="-285750" lvl="0" marL="298450" marR="0" rtl="0" algn="l">
              <a:lnSpc>
                <a:spcPct val="100000"/>
              </a:lnSpc>
              <a:spcBef>
                <a:spcPts val="0"/>
              </a:spcBef>
              <a:spcAft>
                <a:spcPts val="0"/>
              </a:spcAft>
              <a:buClr>
                <a:schemeClr val="dk1"/>
              </a:buClr>
              <a:buSzPts val="1800"/>
              <a:buFont typeface="Noto Sans Symbols"/>
              <a:buChar char="❑"/>
            </a:pPr>
            <a:r>
              <a:rPr b="0" i="0" lang="en-US" sz="1800" u="none" cap="none" strike="noStrike">
                <a:solidFill>
                  <a:schemeClr val="dk1"/>
                </a:solidFill>
                <a:latin typeface="Calibri"/>
                <a:ea typeface="Calibri"/>
                <a:cs typeface="Calibri"/>
                <a:sym typeface="Calibri"/>
              </a:rPr>
              <a:t> Consider your future goals and make sure this is a fit.</a:t>
            </a:r>
            <a:endParaRPr b="0" i="0" sz="1800" u="none" cap="none" strike="noStrike">
              <a:solidFill>
                <a:schemeClr val="dk1"/>
              </a:solidFill>
              <a:latin typeface="Calibri"/>
              <a:ea typeface="Calibri"/>
              <a:cs typeface="Calibri"/>
              <a:sym typeface="Calibri"/>
            </a:endParaRPr>
          </a:p>
          <a:p>
            <a:pPr indent="0" lvl="0" marL="12700" marR="0" rtl="0" algn="l">
              <a:lnSpc>
                <a:spcPct val="100000"/>
              </a:lnSpc>
              <a:spcBef>
                <a:spcPts val="505"/>
              </a:spcBef>
              <a:spcAft>
                <a:spcPts val="0"/>
              </a:spcAft>
              <a:buClr>
                <a:srgbClr val="000000"/>
              </a:buClr>
              <a:buSzPts val="800"/>
              <a:buFont typeface="Arial"/>
              <a:buNone/>
            </a:pPr>
            <a:r>
              <a:t/>
            </a:r>
            <a:endParaRPr b="0" i="0" sz="800" u="none" cap="none" strike="noStrike">
              <a:solidFill>
                <a:schemeClr val="dk1"/>
              </a:solidFill>
              <a:latin typeface="Calibri"/>
              <a:ea typeface="Calibri"/>
              <a:cs typeface="Calibri"/>
              <a:sym typeface="Calibri"/>
            </a:endParaRPr>
          </a:p>
          <a:p>
            <a:pPr indent="-285750" lvl="0" marL="298450" marR="0" rtl="0" algn="l">
              <a:lnSpc>
                <a:spcPct val="100000"/>
              </a:lnSpc>
              <a:spcBef>
                <a:spcPts val="405"/>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 </a:t>
            </a:r>
            <a:r>
              <a:rPr b="0" i="0" lang="en-US" sz="1800" u="none" cap="none" strike="noStrike">
                <a:solidFill>
                  <a:schemeClr val="dk1"/>
                </a:solidFill>
                <a:latin typeface="Calibri"/>
                <a:ea typeface="Calibri"/>
                <a:cs typeface="Calibri"/>
                <a:sym typeface="Calibri"/>
              </a:rPr>
              <a:t>Make sure your student meets previously mentioned academic requirements</a:t>
            </a:r>
            <a:r>
              <a:rPr b="0" i="0" lang="en-US" sz="1600" u="none" cap="none" strike="noStrike">
                <a:solidFill>
                  <a:srgbClr val="063778"/>
                </a:solidFill>
                <a:latin typeface="Arial"/>
                <a:ea typeface="Arial"/>
                <a:cs typeface="Arial"/>
                <a:sym typeface="Arial"/>
              </a:rPr>
              <a:t>.</a:t>
            </a:r>
            <a:endParaRPr b="0" i="0" sz="1600" u="none" cap="none" strike="noStrike">
              <a:solidFill>
                <a:srgbClr val="063778"/>
              </a:solidFill>
              <a:latin typeface="Arial"/>
              <a:ea typeface="Arial"/>
              <a:cs typeface="Arial"/>
              <a:sym typeface="Arial"/>
            </a:endParaRPr>
          </a:p>
          <a:p>
            <a:pPr indent="0" lvl="0" marL="12700" marR="0" rtl="0" algn="l">
              <a:lnSpc>
                <a:spcPct val="100000"/>
              </a:lnSpc>
              <a:spcBef>
                <a:spcPts val="405"/>
              </a:spcBef>
              <a:spcAft>
                <a:spcPts val="0"/>
              </a:spcAft>
              <a:buClr>
                <a:srgbClr val="000000"/>
              </a:buClr>
              <a:buSzPts val="800"/>
              <a:buFont typeface="Arial"/>
              <a:buNone/>
            </a:pPr>
            <a:r>
              <a:t/>
            </a:r>
            <a:endParaRPr b="0" i="0" sz="800" u="none" cap="none" strike="noStrike">
              <a:solidFill>
                <a:srgbClr val="063778"/>
              </a:solidFill>
              <a:latin typeface="Arial"/>
              <a:ea typeface="Arial"/>
              <a:cs typeface="Arial"/>
              <a:sym typeface="Arial"/>
            </a:endParaRPr>
          </a:p>
          <a:p>
            <a:pPr indent="-285750" lvl="0" marL="298450" marR="0" rtl="0" algn="l">
              <a:lnSpc>
                <a:spcPct val="100000"/>
              </a:lnSpc>
              <a:spcBef>
                <a:spcPts val="405"/>
              </a:spcBef>
              <a:spcAft>
                <a:spcPts val="0"/>
              </a:spcAft>
              <a:buClr>
                <a:schemeClr val="dk1"/>
              </a:buClr>
              <a:buSzPts val="1800"/>
              <a:buFont typeface="Noto Sans Symbols"/>
              <a:buChar char="❑"/>
            </a:pPr>
            <a:r>
              <a:rPr b="0" i="0" lang="en-US" sz="1800" u="none" cap="none" strike="noStrike">
                <a:solidFill>
                  <a:schemeClr val="dk1"/>
                </a:solidFill>
                <a:latin typeface="Calibri"/>
                <a:ea typeface="Calibri"/>
                <a:cs typeface="Calibri"/>
                <a:sym typeface="Calibri"/>
              </a:rPr>
              <a:t>Apply to MCCC </a:t>
            </a:r>
            <a:r>
              <a:rPr b="0" i="0" lang="en-US" sz="1800" u="sng" cap="none" strike="noStrike">
                <a:solidFill>
                  <a:schemeClr val="dk1"/>
                </a:solidFill>
                <a:latin typeface="Calibri"/>
                <a:ea typeface="Calibri"/>
                <a:cs typeface="Calibri"/>
                <a:sym typeface="Calibri"/>
              </a:rPr>
              <a:t>by April 5th!</a:t>
            </a:r>
            <a:endParaRPr b="0" i="0" sz="1800" u="sng" cap="none" strike="noStrike">
              <a:solidFill>
                <a:schemeClr val="dk1"/>
              </a:solidFill>
              <a:latin typeface="Calibri"/>
              <a:ea typeface="Calibri"/>
              <a:cs typeface="Calibri"/>
              <a:sym typeface="Calibri"/>
            </a:endParaRPr>
          </a:p>
          <a:p>
            <a:pPr indent="0" lvl="0" marL="457200" marR="0" rtl="0" algn="l">
              <a:lnSpc>
                <a:spcPct val="100000"/>
              </a:lnSpc>
              <a:spcBef>
                <a:spcPts val="405"/>
              </a:spcBef>
              <a:spcAft>
                <a:spcPts val="0"/>
              </a:spcAft>
              <a:buNone/>
            </a:pPr>
            <a:r>
              <a:t/>
            </a:r>
            <a:endParaRPr sz="1800" u="sng">
              <a:solidFill>
                <a:schemeClr val="dk1"/>
              </a:solidFill>
              <a:latin typeface="Calibri"/>
              <a:ea typeface="Calibri"/>
              <a:cs typeface="Calibri"/>
              <a:sym typeface="Calibri"/>
            </a:endParaRPr>
          </a:p>
          <a:p>
            <a:pPr indent="-285750" lvl="0" marL="298450" marR="0" rtl="0" algn="l">
              <a:lnSpc>
                <a:spcPct val="100000"/>
              </a:lnSpc>
              <a:spcBef>
                <a:spcPts val="405"/>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Complete Google Interest Form by April 5th</a:t>
            </a:r>
            <a:endParaRPr sz="1800">
              <a:solidFill>
                <a:schemeClr val="dk1"/>
              </a:solidFill>
              <a:latin typeface="Calibri"/>
              <a:ea typeface="Calibri"/>
              <a:cs typeface="Calibri"/>
              <a:sym typeface="Calibri"/>
            </a:endParaRPr>
          </a:p>
          <a:p>
            <a:pPr indent="0" lvl="0" marL="12700" marR="0" rtl="0" algn="l">
              <a:lnSpc>
                <a:spcPct val="100000"/>
              </a:lnSpc>
              <a:spcBef>
                <a:spcPts val="405"/>
              </a:spcBef>
              <a:spcAft>
                <a:spcPts val="0"/>
              </a:spcAft>
              <a:buClr>
                <a:srgbClr val="000000"/>
              </a:buClr>
              <a:buSzPts val="800"/>
              <a:buFont typeface="Arial"/>
              <a:buNone/>
            </a:pPr>
            <a:r>
              <a:t/>
            </a:r>
            <a:endParaRPr b="0" i="0" sz="800" u="none" cap="none" strike="noStrike">
              <a:solidFill>
                <a:schemeClr val="dk1"/>
              </a:solidFill>
              <a:latin typeface="Calibri"/>
              <a:ea typeface="Calibri"/>
              <a:cs typeface="Calibri"/>
              <a:sym typeface="Calibri"/>
            </a:endParaRPr>
          </a:p>
          <a:p>
            <a:pPr indent="-342900" lvl="0" marL="457200" marR="0" rtl="0" algn="l">
              <a:lnSpc>
                <a:spcPct val="100000"/>
              </a:lnSpc>
              <a:spcBef>
                <a:spcPts val="405"/>
              </a:spcBef>
              <a:spcAft>
                <a:spcPts val="0"/>
              </a:spcAft>
              <a:buClr>
                <a:schemeClr val="dk1"/>
              </a:buClr>
              <a:buSzPts val="1800"/>
              <a:buFont typeface="Noto Sans Symbols"/>
              <a:buChar char="❑"/>
            </a:pPr>
            <a:r>
              <a:rPr b="0" i="0" lang="en-US" sz="1800" u="none" cap="none" strike="noStrike">
                <a:solidFill>
                  <a:schemeClr val="dk1"/>
                </a:solidFill>
                <a:latin typeface="Calibri"/>
                <a:ea typeface="Calibri"/>
                <a:cs typeface="Calibri"/>
                <a:sym typeface="Calibri"/>
              </a:rPr>
              <a:t>Friday, April 29th Student Lunch Meeting </a:t>
            </a:r>
            <a:endParaRPr b="0" i="0" sz="1800" u="none" cap="none" strike="noStrike">
              <a:solidFill>
                <a:schemeClr val="dk1"/>
              </a:solidFill>
              <a:latin typeface="Calibri"/>
              <a:ea typeface="Calibri"/>
              <a:cs typeface="Calibri"/>
              <a:sym typeface="Calibri"/>
            </a:endParaRPr>
          </a:p>
          <a:p>
            <a:pPr indent="0" lvl="0" marL="457200" marR="0" rtl="0" algn="l">
              <a:lnSpc>
                <a:spcPct val="100000"/>
              </a:lnSpc>
              <a:spcBef>
                <a:spcPts val="405"/>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285750" lvl="0" marL="298450" marR="0" rtl="0" algn="l">
              <a:lnSpc>
                <a:spcPct val="100000"/>
              </a:lnSpc>
              <a:spcBef>
                <a:spcPts val="405"/>
              </a:spcBef>
              <a:spcAft>
                <a:spcPts val="0"/>
              </a:spcAft>
              <a:buClr>
                <a:schemeClr val="dk1"/>
              </a:buClr>
              <a:buSzPts val="1800"/>
              <a:buFont typeface="Noto Sans Symbols"/>
              <a:buChar char="❑"/>
            </a:pPr>
            <a:r>
              <a:rPr b="0" i="0" lang="en-US" sz="1800" u="none" cap="none" strike="noStrike">
                <a:solidFill>
                  <a:schemeClr val="dk1"/>
                </a:solidFill>
                <a:latin typeface="Calibri"/>
                <a:ea typeface="Calibri"/>
                <a:cs typeface="Calibri"/>
                <a:sym typeface="Calibri"/>
              </a:rPr>
              <a:t>Sign-up for a 20 minute MCCC Course Selection  meeting May 1st-May 10th</a:t>
            </a:r>
            <a:endParaRPr b="0" i="0" sz="1800" u="none" cap="none" strike="noStrike">
              <a:solidFill>
                <a:schemeClr val="dk1"/>
              </a:solidFill>
              <a:latin typeface="Calibri"/>
              <a:ea typeface="Calibri"/>
              <a:cs typeface="Calibri"/>
              <a:sym typeface="Calibri"/>
            </a:endParaRPr>
          </a:p>
          <a:p>
            <a:pPr indent="-342900" lvl="1" marL="914400" marR="0" rtl="0" algn="l">
              <a:lnSpc>
                <a:spcPct val="100000"/>
              </a:lnSpc>
              <a:spcBef>
                <a:spcPts val="405"/>
              </a:spcBef>
              <a:spcAft>
                <a:spcPts val="0"/>
              </a:spcAft>
              <a:buClr>
                <a:schemeClr val="dk1"/>
              </a:buClr>
              <a:buSzPts val="1800"/>
              <a:buFont typeface="Noto Sans Symbols"/>
              <a:buChar char="❑"/>
            </a:pPr>
            <a:r>
              <a:rPr b="0" i="0" lang="en-US" sz="1800" u="none" cap="none" strike="noStrike">
                <a:solidFill>
                  <a:schemeClr val="dk1"/>
                </a:solidFill>
                <a:latin typeface="Calibri"/>
                <a:ea typeface="Calibri"/>
                <a:cs typeface="Calibri"/>
                <a:sym typeface="Calibri"/>
              </a:rPr>
              <a:t>Sign up will </a:t>
            </a:r>
            <a:r>
              <a:rPr lang="en-US" sz="1800">
                <a:solidFill>
                  <a:schemeClr val="dk1"/>
                </a:solidFill>
                <a:latin typeface="Calibri"/>
                <a:ea typeface="Calibri"/>
                <a:cs typeface="Calibri"/>
                <a:sym typeface="Calibri"/>
              </a:rPr>
              <a:t>thr</a:t>
            </a:r>
            <a:r>
              <a:rPr b="0" i="0" lang="en-US" sz="1800" u="none" cap="none" strike="noStrike">
                <a:solidFill>
                  <a:schemeClr val="dk1"/>
                </a:solidFill>
                <a:latin typeface="Calibri"/>
                <a:ea typeface="Calibri"/>
                <a:cs typeface="Calibri"/>
                <a:sym typeface="Calibri"/>
              </a:rPr>
              <a:t>ough Dr. Daniels</a:t>
            </a:r>
            <a:r>
              <a:rPr lang="en-US" sz="1800">
                <a:solidFill>
                  <a:schemeClr val="dk1"/>
                </a:solidFill>
                <a:latin typeface="Calibri"/>
                <a:ea typeface="Calibri"/>
                <a:cs typeface="Calibri"/>
                <a:sym typeface="Calibri"/>
              </a:rPr>
              <a:t>’</a:t>
            </a:r>
            <a:r>
              <a:rPr b="0" lang="en-US" sz="1800" u="none" cap="none" strike="noStrike">
                <a:solidFill>
                  <a:schemeClr val="dk1"/>
                </a:solidFill>
                <a:latin typeface="Calibri"/>
                <a:ea typeface="Calibri"/>
                <a:cs typeface="Calibri"/>
                <a:sym typeface="Calibri"/>
              </a:rPr>
              <a:t>  Bookings Page</a:t>
            </a:r>
            <a:r>
              <a:rPr lang="en-US" sz="1800">
                <a:solidFill>
                  <a:schemeClr val="dk1"/>
                </a:solidFill>
                <a:latin typeface="Calibri"/>
                <a:ea typeface="Calibri"/>
                <a:cs typeface="Calibri"/>
                <a:sym typeface="Calibri"/>
              </a:rPr>
              <a:t> at the lunch meeting</a:t>
            </a:r>
            <a:endParaRPr b="0" sz="1800" u="none" cap="none" strike="noStrike">
              <a:solidFill>
                <a:schemeClr val="dk1"/>
              </a:solidFill>
              <a:latin typeface="Calibri"/>
              <a:ea typeface="Calibri"/>
              <a:cs typeface="Calibri"/>
              <a:sym typeface="Calibri"/>
            </a:endParaRPr>
          </a:p>
          <a:p>
            <a:pPr indent="-342900" lvl="1" marL="914400" marR="0" rtl="0" algn="l">
              <a:lnSpc>
                <a:spcPct val="100000"/>
              </a:lnSpc>
              <a:spcBef>
                <a:spcPts val="405"/>
              </a:spcBef>
              <a:spcAft>
                <a:spcPts val="0"/>
              </a:spcAft>
              <a:buClr>
                <a:schemeClr val="dk1"/>
              </a:buClr>
              <a:buSzPts val="1800"/>
              <a:buFont typeface="Calibri"/>
              <a:buChar char="❑"/>
            </a:pPr>
            <a:r>
              <a:rPr b="0" i="0" lang="en-US" sz="1800" u="none" cap="none" strike="noStrike">
                <a:solidFill>
                  <a:schemeClr val="dk1"/>
                </a:solidFill>
                <a:latin typeface="Calibri"/>
                <a:ea typeface="Calibri"/>
                <a:cs typeface="Calibri"/>
                <a:sym typeface="Calibri"/>
              </a:rPr>
              <a:t>During this meeting: register for classes, checklist</a:t>
            </a:r>
            <a:r>
              <a:rPr lang="en-US" sz="1800">
                <a:solidFill>
                  <a:schemeClr val="dk1"/>
                </a:solidFill>
                <a:latin typeface="Calibri"/>
                <a:ea typeface="Calibri"/>
                <a:cs typeface="Calibri"/>
                <a:sym typeface="Calibri"/>
              </a:rPr>
              <a:t>, </a:t>
            </a:r>
            <a:r>
              <a:rPr b="0" i="0" lang="en-US" sz="1800" u="none" cap="none" strike="noStrike">
                <a:solidFill>
                  <a:schemeClr val="dk1"/>
                </a:solidFill>
                <a:latin typeface="Calibri"/>
                <a:ea typeface="Calibri"/>
                <a:cs typeface="Calibri"/>
                <a:sym typeface="Calibri"/>
              </a:rPr>
              <a:t>orientation, books, and so on.</a:t>
            </a:r>
            <a:endParaRPr b="0" i="0" sz="1800" u="none" cap="none" strike="noStrike">
              <a:solidFill>
                <a:schemeClr val="dk1"/>
              </a:solidFill>
              <a:latin typeface="Calibri"/>
              <a:ea typeface="Calibri"/>
              <a:cs typeface="Calibri"/>
              <a:sym typeface="Calibri"/>
            </a:endParaRPr>
          </a:p>
          <a:p>
            <a:pPr indent="0" lvl="0" marL="914400" marR="0" rtl="0" algn="l">
              <a:lnSpc>
                <a:spcPct val="100000"/>
              </a:lnSpc>
              <a:spcBef>
                <a:spcPts val="405"/>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285750" lvl="0" marL="298450" marR="0" rtl="0" algn="l">
              <a:lnSpc>
                <a:spcPct val="100000"/>
              </a:lnSpc>
              <a:spcBef>
                <a:spcPts val="405"/>
              </a:spcBef>
              <a:spcAft>
                <a:spcPts val="0"/>
              </a:spcAft>
              <a:buClr>
                <a:schemeClr val="dk1"/>
              </a:buClr>
              <a:buSzPts val="1800"/>
              <a:buFont typeface="Noto Sans Symbols"/>
              <a:buChar char="❑"/>
            </a:pPr>
            <a:r>
              <a:rPr b="0" i="0" lang="en-US" sz="1800" u="none" cap="none" strike="noStrike">
                <a:solidFill>
                  <a:schemeClr val="dk1"/>
                </a:solidFill>
                <a:latin typeface="Calibri"/>
                <a:ea typeface="Calibri"/>
                <a:cs typeface="Calibri"/>
                <a:sym typeface="Calibri"/>
              </a:rPr>
              <a:t>Complete </a:t>
            </a:r>
            <a:r>
              <a:rPr b="0" i="0" lang="en-US" sz="1800" u="sng" cap="none" strike="noStrike">
                <a:solidFill>
                  <a:schemeClr val="dk1"/>
                </a:solidFill>
                <a:latin typeface="Calibri"/>
                <a:ea typeface="Calibri"/>
                <a:cs typeface="Calibri"/>
                <a:sym typeface="Calibri"/>
                <a:hlinkClick r:id="rId3">
                  <a:extLst>
                    <a:ext uri="{A12FA001-AC4F-418D-AE19-62706E023703}">
                      <ahyp:hlinkClr val="tx"/>
                    </a:ext>
                  </a:extLst>
                </a:hlinkClick>
              </a:rPr>
              <a:t> Fall Registration</a:t>
            </a:r>
            <a:r>
              <a:rPr b="0" i="0" lang="en-US" sz="1800" u="sng" cap="none" strike="noStrike">
                <a:solidFill>
                  <a:schemeClr val="dk1"/>
                </a:solidFill>
                <a:latin typeface="Calibri"/>
                <a:ea typeface="Calibri"/>
                <a:cs typeface="Calibri"/>
                <a:sym typeface="Calibri"/>
              </a:rPr>
              <a:t> </a:t>
            </a:r>
            <a:r>
              <a:rPr b="0" i="0" lang="en-US" sz="1800" u="none" cap="none" strike="noStrike">
                <a:solidFill>
                  <a:schemeClr val="dk1"/>
                </a:solidFill>
                <a:latin typeface="Calibri"/>
                <a:ea typeface="Calibri"/>
                <a:cs typeface="Calibri"/>
                <a:sym typeface="Calibri"/>
              </a:rPr>
              <a:t> and contract forms during your conference with Dr. Daniels </a:t>
            </a:r>
            <a:endParaRPr b="0" i="0" sz="1800" u="none" cap="none" strike="noStrike">
              <a:solidFill>
                <a:schemeClr val="dk1"/>
              </a:solidFill>
              <a:latin typeface="Calibri"/>
              <a:ea typeface="Calibri"/>
              <a:cs typeface="Calibri"/>
              <a:sym typeface="Calibri"/>
            </a:endParaRPr>
          </a:p>
          <a:p>
            <a:pPr indent="0" lvl="0" marL="457200" marR="0" rtl="0" algn="l">
              <a:lnSpc>
                <a:spcPct val="100000"/>
              </a:lnSpc>
              <a:spcBef>
                <a:spcPts val="405"/>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285750" lvl="1" marL="298450" marR="0" rtl="0" algn="l">
              <a:lnSpc>
                <a:spcPct val="100000"/>
              </a:lnSpc>
              <a:spcBef>
                <a:spcPts val="405"/>
              </a:spcBef>
              <a:spcAft>
                <a:spcPts val="0"/>
              </a:spcAft>
              <a:buClr>
                <a:schemeClr val="dk1"/>
              </a:buClr>
              <a:buSzPts val="1800"/>
              <a:buFont typeface="Noto Sans Symbols"/>
              <a:buChar char="❑"/>
            </a:pPr>
            <a:r>
              <a:rPr b="0" i="0" lang="en-US" sz="1800" u="none" cap="none" strike="noStrike">
                <a:solidFill>
                  <a:schemeClr val="dk1"/>
                </a:solidFill>
                <a:latin typeface="Calibri"/>
                <a:ea typeface="Calibri"/>
                <a:cs typeface="Calibri"/>
                <a:sym typeface="Calibri"/>
              </a:rPr>
              <a:t> Student and parent must sign registration and contract form.</a:t>
            </a:r>
            <a:endParaRPr b="0" i="0" sz="1400" u="none" cap="none" strike="noStrike">
              <a:solidFill>
                <a:srgbClr val="000000"/>
              </a:solidFill>
              <a:latin typeface="Arial"/>
              <a:ea typeface="Arial"/>
              <a:cs typeface="Arial"/>
              <a:sym typeface="Arial"/>
            </a:endParaRPr>
          </a:p>
          <a:p>
            <a:pPr indent="-234950" lvl="1" marL="298450" marR="0" rtl="0" algn="l">
              <a:lnSpc>
                <a:spcPct val="100000"/>
              </a:lnSpc>
              <a:spcBef>
                <a:spcPts val="405"/>
              </a:spcBef>
              <a:spcAft>
                <a:spcPts val="0"/>
              </a:spcAft>
              <a:buClr>
                <a:schemeClr val="dk1"/>
              </a:buClr>
              <a:buSzPts val="800"/>
              <a:buFont typeface="Noto Sans Symbols"/>
              <a:buNone/>
            </a:pPr>
            <a:r>
              <a:t/>
            </a:r>
            <a:endParaRPr b="0" i="0" sz="800" u="none" cap="none" strike="noStrike">
              <a:solidFill>
                <a:schemeClr val="dk1"/>
              </a:solidFill>
              <a:latin typeface="Calibri"/>
              <a:ea typeface="Calibri"/>
              <a:cs typeface="Calibri"/>
              <a:sym typeface="Calibri"/>
            </a:endParaRPr>
          </a:p>
          <a:p>
            <a:pPr indent="-285750" lvl="0" marL="298450" marR="0" rtl="0" algn="l">
              <a:lnSpc>
                <a:spcPct val="100000"/>
              </a:lnSpc>
              <a:spcBef>
                <a:spcPts val="405"/>
              </a:spcBef>
              <a:spcAft>
                <a:spcPts val="0"/>
              </a:spcAft>
              <a:buClr>
                <a:schemeClr val="dk1"/>
              </a:buClr>
              <a:buSzPts val="1800"/>
              <a:buFont typeface="Noto Sans Symbols"/>
              <a:buChar char="❑"/>
            </a:pPr>
            <a:r>
              <a:rPr b="0" i="0" lang="en-US" sz="1800" u="none" cap="none" strike="noStrike">
                <a:solidFill>
                  <a:schemeClr val="dk1"/>
                </a:solidFill>
                <a:latin typeface="Calibri"/>
                <a:ea typeface="Calibri"/>
                <a:cs typeface="Calibri"/>
                <a:sym typeface="Calibri"/>
              </a:rPr>
              <a:t>Turn in Registration Form to MCCC Rep via email by May 13th.</a:t>
            </a:r>
            <a:endParaRPr b="0" i="0" sz="1800" u="none" cap="none" strike="noStrike">
              <a:solidFill>
                <a:schemeClr val="dk1"/>
              </a:solidFill>
              <a:latin typeface="Calibri"/>
              <a:ea typeface="Calibri"/>
              <a:cs typeface="Calibri"/>
              <a:sym typeface="Calibri"/>
            </a:endParaRPr>
          </a:p>
          <a:p>
            <a:pPr indent="-342900" lvl="1" marL="914400" marR="0" rtl="0" algn="l">
              <a:lnSpc>
                <a:spcPct val="100000"/>
              </a:lnSpc>
              <a:spcBef>
                <a:spcPts val="405"/>
              </a:spcBef>
              <a:spcAft>
                <a:spcPts val="0"/>
              </a:spcAft>
              <a:buClr>
                <a:schemeClr val="dk1"/>
              </a:buClr>
              <a:buSzPts val="1800"/>
              <a:buFont typeface="Calibri"/>
              <a:buChar char="❑"/>
            </a:pPr>
            <a:r>
              <a:rPr b="0" i="0" lang="en-US" sz="1800" u="none" cap="none" strike="noStrike">
                <a:solidFill>
                  <a:schemeClr val="dk1"/>
                </a:solidFill>
                <a:latin typeface="Calibri"/>
                <a:ea typeface="Calibri"/>
                <a:cs typeface="Calibri"/>
                <a:sym typeface="Calibri"/>
              </a:rPr>
              <a:t>CC parent &amp; counselor in email</a:t>
            </a:r>
            <a:endParaRPr b="0" i="0" sz="1800" u="none" cap="none" strike="noStrike">
              <a:solidFill>
                <a:schemeClr val="dk1"/>
              </a:solidFill>
              <a:latin typeface="Calibri"/>
              <a:ea typeface="Calibri"/>
              <a:cs typeface="Calibri"/>
              <a:sym typeface="Calibri"/>
            </a:endParaRPr>
          </a:p>
          <a:p>
            <a:pPr indent="-234950" lvl="0" marL="298450" marR="0" rtl="0" algn="l">
              <a:lnSpc>
                <a:spcPct val="100000"/>
              </a:lnSpc>
              <a:spcBef>
                <a:spcPts val="405"/>
              </a:spcBef>
              <a:spcAft>
                <a:spcPts val="0"/>
              </a:spcAft>
              <a:buClr>
                <a:schemeClr val="dk1"/>
              </a:buClr>
              <a:buSzPts val="800"/>
              <a:buFont typeface="Noto Sans Symbols"/>
              <a:buNone/>
            </a:pPr>
            <a:r>
              <a:t/>
            </a:r>
            <a:endParaRPr b="0" i="0" sz="800" u="none" cap="none" strike="noStrike">
              <a:solidFill>
                <a:schemeClr val="dk1"/>
              </a:solidFill>
              <a:latin typeface="Calibri"/>
              <a:ea typeface="Calibri"/>
              <a:cs typeface="Calibri"/>
              <a:sym typeface="Calibri"/>
            </a:endParaRPr>
          </a:p>
          <a:p>
            <a:pPr indent="-285750" lvl="0" marL="298450" marR="0" rtl="0" algn="l">
              <a:lnSpc>
                <a:spcPct val="100000"/>
              </a:lnSpc>
              <a:spcBef>
                <a:spcPts val="405"/>
              </a:spcBef>
              <a:spcAft>
                <a:spcPts val="0"/>
              </a:spcAft>
              <a:buClr>
                <a:schemeClr val="dk1"/>
              </a:buClr>
              <a:buSzPts val="1800"/>
              <a:buFont typeface="Noto Sans Symbols"/>
              <a:buChar char="❑"/>
            </a:pPr>
            <a:r>
              <a:rPr b="0" i="0" lang="en-US" sz="1800" u="none" cap="none" strike="noStrike">
                <a:solidFill>
                  <a:schemeClr val="dk1"/>
                </a:solidFill>
                <a:latin typeface="Calibri"/>
                <a:ea typeface="Calibri"/>
                <a:cs typeface="Calibri"/>
                <a:sym typeface="Calibri"/>
              </a:rPr>
              <a:t>If applicable, complete</a:t>
            </a:r>
            <a:r>
              <a:rPr b="0" i="0" lang="en-US" sz="1800" u="sng" cap="none" strike="noStrike">
                <a:solidFill>
                  <a:schemeClr val="dk1"/>
                </a:solidFill>
                <a:latin typeface="Calibri"/>
                <a:ea typeface="Calibri"/>
                <a:cs typeface="Calibri"/>
                <a:sym typeface="Calibri"/>
                <a:hlinkClick r:id="rId4">
                  <a:extLst>
                    <a:ext uri="{A12FA001-AC4F-418D-AE19-62706E023703}">
                      <ahyp:hlinkClr val="tx"/>
                    </a:ext>
                  </a:extLst>
                </a:hlinkClick>
              </a:rPr>
              <a:t> IEMC Application</a:t>
            </a:r>
            <a:r>
              <a:rPr b="0" i="0" lang="en-US" sz="1800" u="none" cap="none" strike="noStrike">
                <a:solidFill>
                  <a:schemeClr val="dk1"/>
                </a:solidFill>
                <a:latin typeface="Calibri"/>
                <a:ea typeface="Calibri"/>
                <a:cs typeface="Calibri"/>
                <a:sym typeface="Calibri"/>
              </a:rPr>
              <a:t> and turn into </a:t>
            </a:r>
            <a:r>
              <a:rPr lang="en-US" sz="1800">
                <a:solidFill>
                  <a:schemeClr val="dk1"/>
                </a:solidFill>
                <a:latin typeface="Calibri"/>
                <a:ea typeface="Calibri"/>
                <a:cs typeface="Calibri"/>
                <a:sym typeface="Calibri"/>
              </a:rPr>
              <a:t>D</a:t>
            </a:r>
            <a:r>
              <a:rPr b="0" i="0" lang="en-US" sz="1800" u="none" cap="none" strike="noStrike">
                <a:solidFill>
                  <a:schemeClr val="dk1"/>
                </a:solidFill>
                <a:latin typeface="Calibri"/>
                <a:ea typeface="Calibri"/>
                <a:cs typeface="Calibri"/>
                <a:sym typeface="Calibri"/>
              </a:rPr>
              <a:t>r. Daniels by May 17th . </a:t>
            </a:r>
            <a:endParaRPr b="0" i="0" sz="1400" u="none" cap="none" strike="noStrike">
              <a:solidFill>
                <a:srgbClr val="000000"/>
              </a:solidFill>
              <a:latin typeface="Arial"/>
              <a:ea typeface="Arial"/>
              <a:cs typeface="Arial"/>
              <a:sym typeface="Arial"/>
            </a:endParaRPr>
          </a:p>
          <a:p>
            <a:pPr indent="0" lvl="0" marL="12700" marR="0" rtl="0" algn="l">
              <a:lnSpc>
                <a:spcPct val="100000"/>
              </a:lnSpc>
              <a:spcBef>
                <a:spcPts val="405"/>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1" marL="457200" marR="0" rtl="0" algn="l">
              <a:lnSpc>
                <a:spcPct val="100000"/>
              </a:lnSpc>
              <a:spcBef>
                <a:spcPts val="0"/>
              </a:spcBef>
              <a:spcAft>
                <a:spcPts val="0"/>
              </a:spcAft>
              <a:buClr>
                <a:srgbClr val="000000"/>
              </a:buClr>
              <a:buSzPts val="1800"/>
              <a:buFont typeface="Arial"/>
              <a:buNone/>
            </a:pPr>
            <a:r>
              <a:rPr b="0" i="0" lang="en-US" sz="1800" u="sng" cap="none" strike="noStrike">
                <a:solidFill>
                  <a:schemeClr val="dk1"/>
                </a:solidFill>
                <a:latin typeface="Calibri"/>
                <a:ea typeface="Calibri"/>
                <a:cs typeface="Calibri"/>
                <a:sym typeface="Calibri"/>
                <a:hlinkClick r:id="rId5">
                  <a:extLst>
                    <a:ext uri="{A12FA001-AC4F-418D-AE19-62706E023703}">
                      <ahyp:hlinkClr val="tx"/>
                    </a:ext>
                  </a:extLst>
                </a:hlinkClick>
              </a:rPr>
              <a:t> </a:t>
            </a:r>
            <a:r>
              <a:rPr b="0" i="0" lang="en-US"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1" marL="45720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1" marL="45720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1" marL="45720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br>
              <a:rPr b="0" i="0" lang="en-US" sz="1800" u="none" cap="none" strike="noStrike">
                <a:solidFill>
                  <a:schemeClr val="dk1"/>
                </a:solidFill>
                <a:latin typeface="Calibri"/>
                <a:ea typeface="Calibri"/>
                <a:cs typeface="Calibri"/>
                <a:sym typeface="Calibri"/>
              </a:rPr>
            </a:br>
            <a:br>
              <a:rPr b="0" i="0" lang="en-US" sz="1800" u="none" cap="none" strike="noStrike">
                <a:solidFill>
                  <a:schemeClr val="dk1"/>
                </a:solidFill>
                <a:latin typeface="Calibri"/>
                <a:ea typeface="Calibri"/>
                <a:cs typeface="Calibri"/>
                <a:sym typeface="Calibri"/>
              </a:rPr>
            </a:br>
            <a:br>
              <a:rPr b="0" i="0" lang="en-US" sz="1800" u="none" cap="none" strike="noStrike">
                <a:solidFill>
                  <a:schemeClr val="dk1"/>
                </a:solidFill>
                <a:latin typeface="Calibri"/>
                <a:ea typeface="Calibri"/>
                <a:cs typeface="Calibri"/>
                <a:sym typeface="Calibri"/>
              </a:rPr>
            </a:br>
            <a:br>
              <a:rPr b="0" i="0" lang="en-US" sz="1800" u="none" cap="none" strike="noStrike">
                <a:solidFill>
                  <a:schemeClr val="dk1"/>
                </a:solidFill>
                <a:latin typeface="Calibri"/>
                <a:ea typeface="Calibri"/>
                <a:cs typeface="Calibri"/>
                <a:sym typeface="Calibri"/>
              </a:rPr>
            </a:br>
            <a:br>
              <a:rPr b="0" i="0" lang="en-US" sz="1800" u="none" cap="none" strike="noStrike">
                <a:solidFill>
                  <a:schemeClr val="dk1"/>
                </a:solidFill>
                <a:latin typeface="Calibri"/>
                <a:ea typeface="Calibri"/>
                <a:cs typeface="Calibri"/>
                <a:sym typeface="Calibri"/>
              </a:rPr>
            </a:br>
            <a:br>
              <a:rPr b="0" i="0" lang="en-US" sz="1800" u="none" cap="none" strike="noStrike">
                <a:solidFill>
                  <a:schemeClr val="dk1"/>
                </a:solidFill>
                <a:latin typeface="Calibri"/>
                <a:ea typeface="Calibri"/>
                <a:cs typeface="Calibri"/>
                <a:sym typeface="Calibri"/>
              </a:rPr>
            </a:br>
            <a:br>
              <a:rPr b="0" i="0" lang="en-US" sz="1800" u="none" cap="none" strike="noStrike">
                <a:solidFill>
                  <a:schemeClr val="dk1"/>
                </a:solidFill>
                <a:latin typeface="Calibri"/>
                <a:ea typeface="Calibri"/>
                <a:cs typeface="Calibri"/>
                <a:sym typeface="Calibri"/>
              </a:rPr>
            </a:br>
            <a:endParaRPr b="0" i="0" sz="1800" u="none" cap="none" strike="noStrike">
              <a:solidFill>
                <a:srgbClr val="063778"/>
              </a:solidFill>
              <a:latin typeface="Arial"/>
              <a:ea typeface="Arial"/>
              <a:cs typeface="Arial"/>
              <a:sym typeface="Arial"/>
            </a:endParaRPr>
          </a:p>
          <a:p>
            <a:pPr indent="0" lvl="0" marL="38735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63778"/>
              </a:solidFill>
              <a:latin typeface="Arial"/>
              <a:ea typeface="Arial"/>
              <a:cs typeface="Arial"/>
              <a:sym typeface="Arial"/>
            </a:endParaRPr>
          </a:p>
          <a:p>
            <a:pPr indent="0" lvl="0" marL="38735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pic>
        <p:nvPicPr>
          <p:cNvPr id="169" name="Google Shape;169;p18"/>
          <p:cNvPicPr preferRelativeResize="0"/>
          <p:nvPr/>
        </p:nvPicPr>
        <p:blipFill rotWithShape="1">
          <a:blip r:embed="rId6">
            <a:alphaModFix/>
          </a:blip>
          <a:srcRect b="0" l="0" r="0" t="0"/>
          <a:stretch/>
        </p:blipFill>
        <p:spPr>
          <a:xfrm>
            <a:off x="9829775" y="2266950"/>
            <a:ext cx="2000250" cy="2324100"/>
          </a:xfrm>
          <a:prstGeom prst="rect">
            <a:avLst/>
          </a:prstGeom>
          <a:noFill/>
          <a:ln>
            <a:noFill/>
          </a:ln>
        </p:spPr>
      </p:pic>
      <p:pic>
        <p:nvPicPr>
          <p:cNvPr id="170" name="Google Shape;170;p18"/>
          <p:cNvPicPr preferRelativeResize="0"/>
          <p:nvPr/>
        </p:nvPicPr>
        <p:blipFill rotWithShape="1">
          <a:blip r:embed="rId7">
            <a:alphaModFix/>
          </a:blip>
          <a:srcRect b="0" l="0" r="0" t="0"/>
          <a:stretch/>
        </p:blipFill>
        <p:spPr>
          <a:xfrm>
            <a:off x="10063588" y="944000"/>
            <a:ext cx="1532621" cy="81977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19"/>
          <p:cNvSpPr txBox="1"/>
          <p:nvPr/>
        </p:nvSpPr>
        <p:spPr>
          <a:xfrm>
            <a:off x="0" y="2350423"/>
            <a:ext cx="7467600" cy="3954600"/>
          </a:xfrm>
          <a:prstGeom prst="rect">
            <a:avLst/>
          </a:prstGeom>
          <a:noFill/>
          <a:ln>
            <a:noFill/>
          </a:ln>
        </p:spPr>
        <p:txBody>
          <a:bodyPr anchorCtr="0" anchor="t" bIns="0" lIns="0" spcFirstLastPara="1" rIns="0" wrap="square" tIns="27925">
            <a:spAutoFit/>
          </a:bodyPr>
          <a:lstStyle/>
          <a:p>
            <a:pPr indent="0" lvl="0" marL="12700" marR="564515" rtl="0" algn="ctr">
              <a:lnSpc>
                <a:spcPct val="101785"/>
              </a:lnSpc>
              <a:spcBef>
                <a:spcPts val="0"/>
              </a:spcBef>
              <a:spcAft>
                <a:spcPts val="0"/>
              </a:spcAft>
              <a:buClr>
                <a:srgbClr val="000000"/>
              </a:buClr>
              <a:buSzPts val="2800"/>
              <a:buFont typeface="Arial"/>
              <a:buNone/>
            </a:pPr>
            <a:r>
              <a:rPr b="0" i="0" lang="en-US" sz="2800" u="none" cap="none" strike="noStrike">
                <a:solidFill>
                  <a:schemeClr val="dk1"/>
                </a:solidFill>
                <a:highlight>
                  <a:srgbClr val="FFFF00"/>
                </a:highlight>
                <a:latin typeface="Arial"/>
                <a:ea typeface="Arial"/>
                <a:cs typeface="Arial"/>
                <a:sym typeface="Arial"/>
              </a:rPr>
              <a:t>Dual Enrollment forms must be turned into a MCCC Representative via email by May 13th.</a:t>
            </a:r>
            <a:endParaRPr b="0" i="0" sz="2800" u="none" cap="none" strike="noStrike">
              <a:solidFill>
                <a:schemeClr val="dk1"/>
              </a:solidFill>
              <a:highlight>
                <a:srgbClr val="FFFF00"/>
              </a:highlight>
              <a:latin typeface="Arial"/>
              <a:ea typeface="Arial"/>
              <a:cs typeface="Arial"/>
              <a:sym typeface="Arial"/>
            </a:endParaRPr>
          </a:p>
          <a:p>
            <a:pPr indent="0" lvl="0" marL="0" marR="0" rtl="0" algn="ctr">
              <a:lnSpc>
                <a:spcPct val="100000"/>
              </a:lnSpc>
              <a:spcBef>
                <a:spcPts val="5"/>
              </a:spcBef>
              <a:spcAft>
                <a:spcPts val="0"/>
              </a:spcAft>
              <a:buClr>
                <a:srgbClr val="000000"/>
              </a:buClr>
              <a:buSzPts val="2800"/>
              <a:buFont typeface="Arial"/>
              <a:buNone/>
            </a:pPr>
            <a:r>
              <a:t/>
            </a:r>
            <a:endParaRPr b="0" i="0" sz="2800" u="none" cap="none" strike="noStrike">
              <a:solidFill>
                <a:schemeClr val="dk1"/>
              </a:solidFill>
              <a:highlight>
                <a:srgbClr val="FFFF00"/>
              </a:highlight>
              <a:latin typeface="Times New Roman"/>
              <a:ea typeface="Times New Roman"/>
              <a:cs typeface="Times New Roman"/>
              <a:sym typeface="Times New Roman"/>
            </a:endParaRPr>
          </a:p>
          <a:p>
            <a:pPr indent="0" lvl="0" marL="0" marR="0" rtl="0" algn="ctr">
              <a:lnSpc>
                <a:spcPct val="100000"/>
              </a:lnSpc>
              <a:spcBef>
                <a:spcPts val="5"/>
              </a:spcBef>
              <a:spcAft>
                <a:spcPts val="0"/>
              </a:spcAft>
              <a:buClr>
                <a:srgbClr val="000000"/>
              </a:buClr>
              <a:buSzPts val="2800"/>
              <a:buFont typeface="Arial"/>
              <a:buNone/>
            </a:pPr>
            <a:r>
              <a:t/>
            </a:r>
            <a:endParaRPr b="0" i="0" sz="2800" u="none" cap="none" strike="noStrike">
              <a:solidFill>
                <a:schemeClr val="dk1"/>
              </a:solidFill>
              <a:highlight>
                <a:srgbClr val="FFFF00"/>
              </a:highlight>
              <a:latin typeface="Times New Roman"/>
              <a:ea typeface="Times New Roman"/>
              <a:cs typeface="Times New Roman"/>
              <a:sym typeface="Times New Roman"/>
            </a:endParaRPr>
          </a:p>
          <a:p>
            <a:pPr indent="0" lvl="0" marL="12700" marR="5080" rtl="0" algn="ctr">
              <a:lnSpc>
                <a:spcPct val="101785"/>
              </a:lnSpc>
              <a:spcBef>
                <a:spcPts val="0"/>
              </a:spcBef>
              <a:spcAft>
                <a:spcPts val="0"/>
              </a:spcAft>
              <a:buClr>
                <a:srgbClr val="000000"/>
              </a:buClr>
              <a:buSzPts val="2800"/>
              <a:buFont typeface="Arial"/>
              <a:buNone/>
            </a:pPr>
            <a:r>
              <a:rPr b="0" i="0" lang="en-US" sz="2800" u="none" cap="none" strike="noStrike">
                <a:solidFill>
                  <a:schemeClr val="dk1"/>
                </a:solidFill>
                <a:highlight>
                  <a:srgbClr val="FFFF00"/>
                </a:highlight>
                <a:latin typeface="Arial"/>
                <a:ea typeface="Arial"/>
                <a:cs typeface="Arial"/>
                <a:sym typeface="Arial"/>
              </a:rPr>
              <a:t>First week of school:</a:t>
            </a:r>
            <a:endParaRPr b="0" i="0" sz="2800" u="none" cap="none" strike="noStrike">
              <a:solidFill>
                <a:schemeClr val="dk1"/>
              </a:solidFill>
              <a:highlight>
                <a:srgbClr val="FFFF00"/>
              </a:highlight>
              <a:latin typeface="Arial"/>
              <a:ea typeface="Arial"/>
              <a:cs typeface="Arial"/>
              <a:sym typeface="Arial"/>
            </a:endParaRPr>
          </a:p>
          <a:p>
            <a:pPr indent="0" lvl="0" marL="12700" marR="5080" rtl="0" algn="ctr">
              <a:lnSpc>
                <a:spcPct val="101785"/>
              </a:lnSpc>
              <a:spcBef>
                <a:spcPts val="0"/>
              </a:spcBef>
              <a:spcAft>
                <a:spcPts val="0"/>
              </a:spcAft>
              <a:buClr>
                <a:srgbClr val="000000"/>
              </a:buClr>
              <a:buSzPts val="2800"/>
              <a:buFont typeface="Arial"/>
              <a:buNone/>
            </a:pPr>
            <a:r>
              <a:rPr b="0" i="0" lang="en-US" sz="2800" u="none" cap="none" strike="noStrike">
                <a:solidFill>
                  <a:schemeClr val="dk1"/>
                </a:solidFill>
                <a:highlight>
                  <a:srgbClr val="FFFF00"/>
                </a:highlight>
                <a:latin typeface="Arial"/>
                <a:ea typeface="Arial"/>
                <a:cs typeface="Arial"/>
                <a:sym typeface="Arial"/>
              </a:rPr>
              <a:t>Mandatory Fall Meeting for all </a:t>
            </a:r>
            <a:endParaRPr b="0" i="0" sz="2800" u="none" cap="none" strike="noStrike">
              <a:solidFill>
                <a:schemeClr val="dk1"/>
              </a:solidFill>
              <a:highlight>
                <a:srgbClr val="FFFF00"/>
              </a:highlight>
              <a:latin typeface="Arial"/>
              <a:ea typeface="Arial"/>
              <a:cs typeface="Arial"/>
              <a:sym typeface="Arial"/>
            </a:endParaRPr>
          </a:p>
          <a:p>
            <a:pPr indent="0" lvl="0" marL="12700" marR="5080" rtl="0" algn="ctr">
              <a:lnSpc>
                <a:spcPct val="101785"/>
              </a:lnSpc>
              <a:spcBef>
                <a:spcPts val="0"/>
              </a:spcBef>
              <a:spcAft>
                <a:spcPts val="0"/>
              </a:spcAft>
              <a:buClr>
                <a:srgbClr val="000000"/>
              </a:buClr>
              <a:buSzPts val="2800"/>
              <a:buFont typeface="Arial"/>
              <a:buNone/>
            </a:pPr>
            <a:r>
              <a:rPr b="0" i="0" lang="en-US" sz="2800" u="none" cap="none" strike="noStrike">
                <a:solidFill>
                  <a:schemeClr val="dk1"/>
                </a:solidFill>
                <a:highlight>
                  <a:srgbClr val="FFFF00"/>
                </a:highlight>
                <a:latin typeface="Arial"/>
                <a:ea typeface="Arial"/>
                <a:cs typeface="Arial"/>
                <a:sym typeface="Arial"/>
              </a:rPr>
              <a:t>Dual Enrollment and Ida Early Middle College Students</a:t>
            </a:r>
            <a:endParaRPr b="0" i="0" sz="2800" u="none" cap="none" strike="noStrike">
              <a:solidFill>
                <a:schemeClr val="dk1"/>
              </a:solidFill>
              <a:highlight>
                <a:srgbClr val="FFFF00"/>
              </a:highlight>
              <a:latin typeface="Arial"/>
              <a:ea typeface="Arial"/>
              <a:cs typeface="Arial"/>
              <a:sym typeface="Arial"/>
            </a:endParaRPr>
          </a:p>
        </p:txBody>
      </p:sp>
      <p:sp>
        <p:nvSpPr>
          <p:cNvPr id="176" name="Google Shape;176;p19"/>
          <p:cNvSpPr txBox="1"/>
          <p:nvPr/>
        </p:nvSpPr>
        <p:spPr>
          <a:xfrm>
            <a:off x="1764950" y="1159800"/>
            <a:ext cx="4218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pic>
        <p:nvPicPr>
          <p:cNvPr id="177" name="Google Shape;177;p19"/>
          <p:cNvPicPr preferRelativeResize="0"/>
          <p:nvPr/>
        </p:nvPicPr>
        <p:blipFill rotWithShape="1">
          <a:blip r:embed="rId3">
            <a:alphaModFix/>
          </a:blip>
          <a:srcRect b="0" l="0" r="0" t="0"/>
          <a:stretch/>
        </p:blipFill>
        <p:spPr>
          <a:xfrm>
            <a:off x="7620000" y="152400"/>
            <a:ext cx="4419600" cy="57517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 name="Shape 51"/>
        <p:cNvGrpSpPr/>
        <p:nvPr/>
      </p:nvGrpSpPr>
      <p:grpSpPr>
        <a:xfrm>
          <a:off x="0" y="0"/>
          <a:ext cx="0" cy="0"/>
          <a:chOff x="0" y="0"/>
          <a:chExt cx="0" cy="0"/>
        </a:xfrm>
      </p:grpSpPr>
      <p:sp>
        <p:nvSpPr>
          <p:cNvPr id="52" name="Google Shape;52;p2"/>
          <p:cNvSpPr txBox="1"/>
          <p:nvPr>
            <p:ph type="title"/>
          </p:nvPr>
        </p:nvSpPr>
        <p:spPr>
          <a:xfrm>
            <a:off x="846748" y="260603"/>
            <a:ext cx="9113520" cy="2006600"/>
          </a:xfrm>
          <a:prstGeom prst="rect">
            <a:avLst/>
          </a:prstGeom>
          <a:noFill/>
          <a:ln>
            <a:noFill/>
          </a:ln>
        </p:spPr>
        <p:txBody>
          <a:bodyPr anchorCtr="0" anchor="t" bIns="0" lIns="0" spcFirstLastPara="1" rIns="0" wrap="square" tIns="160000">
            <a:spAutoFit/>
          </a:bodyPr>
          <a:lstStyle/>
          <a:p>
            <a:pPr indent="0" lvl="0" marL="12700" marR="5080" rtl="0" algn="l">
              <a:lnSpc>
                <a:spcPct val="96000"/>
              </a:lnSpc>
              <a:spcBef>
                <a:spcPts val="0"/>
              </a:spcBef>
              <a:spcAft>
                <a:spcPts val="0"/>
              </a:spcAft>
              <a:buSzPts val="1400"/>
              <a:buNone/>
            </a:pPr>
            <a:r>
              <a:rPr lang="en-US"/>
              <a:t>WHAT IS DUAL ENROLLMENT &amp;  IDA EARLY MIDDLE COLLEGE  (IEMC)?</a:t>
            </a:r>
            <a:endParaRPr/>
          </a:p>
        </p:txBody>
      </p:sp>
      <p:sp>
        <p:nvSpPr>
          <p:cNvPr id="53" name="Google Shape;53;p2"/>
          <p:cNvSpPr txBox="1"/>
          <p:nvPr/>
        </p:nvSpPr>
        <p:spPr>
          <a:xfrm>
            <a:off x="890562" y="2806503"/>
            <a:ext cx="4479290" cy="1435100"/>
          </a:xfrm>
          <a:prstGeom prst="rect">
            <a:avLst/>
          </a:prstGeom>
          <a:noFill/>
          <a:ln>
            <a:noFill/>
          </a:ln>
        </p:spPr>
        <p:txBody>
          <a:bodyPr anchorCtr="0" anchor="t" bIns="0" lIns="0" spcFirstLastPara="1" rIns="0" wrap="square" tIns="45075">
            <a:spAutoFit/>
          </a:bodyPr>
          <a:lstStyle/>
          <a:p>
            <a:pPr indent="35560" lvl="0" marL="12700" marR="5080" rtl="0" algn="l">
              <a:lnSpc>
                <a:spcPct val="109000"/>
              </a:lnSpc>
              <a:spcBef>
                <a:spcPts val="0"/>
              </a:spcBef>
              <a:spcAft>
                <a:spcPts val="0"/>
              </a:spcAft>
              <a:buClr>
                <a:srgbClr val="000000"/>
              </a:buClr>
              <a:buSzPts val="2000"/>
              <a:buFont typeface="Arial"/>
              <a:buNone/>
            </a:pPr>
            <a:r>
              <a:rPr b="0" i="0" lang="en-US" sz="2000" u="none" cap="none" strike="noStrike">
                <a:solidFill>
                  <a:schemeClr val="dk1"/>
                </a:solidFill>
                <a:latin typeface="Arial"/>
                <a:ea typeface="Arial"/>
                <a:cs typeface="Arial"/>
                <a:sym typeface="Arial"/>
              </a:rPr>
              <a:t>Dual Enrollment and Ida Early Middle  College allows college-ready students  in high school, who qualify for college  admission to earn college credit prior to  graduation.</a:t>
            </a:r>
            <a:endParaRPr b="0" i="0" sz="2000" u="none" cap="none" strike="noStrike">
              <a:solidFill>
                <a:schemeClr val="dk1"/>
              </a:solidFill>
              <a:latin typeface="Arial"/>
              <a:ea typeface="Arial"/>
              <a:cs typeface="Arial"/>
              <a:sym typeface="Arial"/>
            </a:endParaRPr>
          </a:p>
        </p:txBody>
      </p:sp>
      <p:sp>
        <p:nvSpPr>
          <p:cNvPr id="54" name="Google Shape;54;p2"/>
          <p:cNvSpPr/>
          <p:nvPr/>
        </p:nvSpPr>
        <p:spPr>
          <a:xfrm>
            <a:off x="6916075" y="3116027"/>
            <a:ext cx="4446600" cy="29121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81" name="Shape 181"/>
        <p:cNvGrpSpPr/>
        <p:nvPr/>
      </p:nvGrpSpPr>
      <p:grpSpPr>
        <a:xfrm>
          <a:off x="0" y="0"/>
          <a:ext cx="0" cy="0"/>
          <a:chOff x="0" y="0"/>
          <a:chExt cx="0" cy="0"/>
        </a:xfrm>
      </p:grpSpPr>
      <p:sp>
        <p:nvSpPr>
          <p:cNvPr id="182" name="Google Shape;182;p20"/>
          <p:cNvSpPr/>
          <p:nvPr/>
        </p:nvSpPr>
        <p:spPr>
          <a:xfrm>
            <a:off x="12191694" y="0"/>
            <a:ext cx="635" cy="6858000"/>
          </a:xfrm>
          <a:custGeom>
            <a:rect b="b" l="l" r="r" t="t"/>
            <a:pathLst>
              <a:path extrusionOk="0" h="6858000" w="634">
                <a:moveTo>
                  <a:pt x="0" y="6857999"/>
                </a:moveTo>
                <a:lnTo>
                  <a:pt x="304" y="6857999"/>
                </a:lnTo>
                <a:lnTo>
                  <a:pt x="304" y="0"/>
                </a:lnTo>
                <a:lnTo>
                  <a:pt x="0" y="0"/>
                </a:lnTo>
                <a:lnTo>
                  <a:pt x="0" y="6857999"/>
                </a:lnTo>
                <a:close/>
              </a:path>
            </a:pathLst>
          </a:custGeom>
          <a:solidFill>
            <a:srgbClr val="3C78D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3" name="Google Shape;183;p20"/>
          <p:cNvSpPr/>
          <p:nvPr/>
        </p:nvSpPr>
        <p:spPr>
          <a:xfrm>
            <a:off x="0" y="0"/>
            <a:ext cx="304800" cy="6858000"/>
          </a:xfrm>
          <a:custGeom>
            <a:rect b="b" l="l" r="r" t="t"/>
            <a:pathLst>
              <a:path extrusionOk="0" h="6858000" w="304800">
                <a:moveTo>
                  <a:pt x="0" y="6857999"/>
                </a:moveTo>
                <a:lnTo>
                  <a:pt x="304792" y="6857999"/>
                </a:lnTo>
                <a:lnTo>
                  <a:pt x="304792" y="0"/>
                </a:lnTo>
                <a:lnTo>
                  <a:pt x="0" y="0"/>
                </a:lnTo>
                <a:lnTo>
                  <a:pt x="0" y="6857999"/>
                </a:lnTo>
                <a:close/>
              </a:path>
            </a:pathLst>
          </a:custGeom>
          <a:solidFill>
            <a:srgbClr val="FFFFFF">
              <a:alpha val="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4" name="Google Shape;184;p20"/>
          <p:cNvSpPr/>
          <p:nvPr/>
        </p:nvSpPr>
        <p:spPr>
          <a:xfrm>
            <a:off x="304792" y="0"/>
            <a:ext cx="259079" cy="6858000"/>
          </a:xfrm>
          <a:custGeom>
            <a:rect b="b" l="l" r="r" t="t"/>
            <a:pathLst>
              <a:path extrusionOk="0" h="6858000" w="259079">
                <a:moveTo>
                  <a:pt x="0" y="6857999"/>
                </a:moveTo>
                <a:lnTo>
                  <a:pt x="259073" y="6857999"/>
                </a:lnTo>
                <a:lnTo>
                  <a:pt x="259073" y="0"/>
                </a:lnTo>
                <a:lnTo>
                  <a:pt x="0" y="0"/>
                </a:lnTo>
                <a:lnTo>
                  <a:pt x="0" y="6857999"/>
                </a:lnTo>
                <a:close/>
              </a:path>
            </a:pathLst>
          </a:custGeom>
          <a:solidFill>
            <a:srgbClr val="FFFFFF">
              <a:alpha val="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5" name="Google Shape;185;p20"/>
          <p:cNvSpPr/>
          <p:nvPr/>
        </p:nvSpPr>
        <p:spPr>
          <a:xfrm>
            <a:off x="1884632" y="0"/>
            <a:ext cx="1976120" cy="6858000"/>
          </a:xfrm>
          <a:custGeom>
            <a:rect b="b" l="l" r="r" t="t"/>
            <a:pathLst>
              <a:path extrusionOk="0" h="6858000" w="1976120">
                <a:moveTo>
                  <a:pt x="0" y="6857999"/>
                </a:moveTo>
                <a:lnTo>
                  <a:pt x="1976070" y="6857999"/>
                </a:lnTo>
                <a:lnTo>
                  <a:pt x="1976070" y="0"/>
                </a:lnTo>
                <a:lnTo>
                  <a:pt x="0" y="0"/>
                </a:lnTo>
                <a:lnTo>
                  <a:pt x="0" y="6857999"/>
                </a:lnTo>
                <a:close/>
              </a:path>
            </a:pathLst>
          </a:custGeom>
          <a:solidFill>
            <a:srgbClr val="FFFFFF">
              <a:alpha val="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6" name="Google Shape;186;p20"/>
          <p:cNvSpPr/>
          <p:nvPr/>
        </p:nvSpPr>
        <p:spPr>
          <a:xfrm>
            <a:off x="563865" y="0"/>
            <a:ext cx="304800" cy="6858000"/>
          </a:xfrm>
          <a:custGeom>
            <a:rect b="b" l="l" r="r" t="t"/>
            <a:pathLst>
              <a:path extrusionOk="0" h="6858000" w="304800">
                <a:moveTo>
                  <a:pt x="0" y="6857999"/>
                </a:moveTo>
                <a:lnTo>
                  <a:pt x="304792" y="6857999"/>
                </a:lnTo>
                <a:lnTo>
                  <a:pt x="304792" y="0"/>
                </a:lnTo>
                <a:lnTo>
                  <a:pt x="0" y="0"/>
                </a:lnTo>
                <a:lnTo>
                  <a:pt x="0" y="6857999"/>
                </a:lnTo>
                <a:close/>
              </a:path>
            </a:pathLst>
          </a:custGeom>
          <a:solidFill>
            <a:srgbClr val="FFFFFF">
              <a:alpha val="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7" name="Google Shape;187;p20"/>
          <p:cNvSpPr/>
          <p:nvPr/>
        </p:nvSpPr>
        <p:spPr>
          <a:xfrm>
            <a:off x="868658" y="0"/>
            <a:ext cx="1016000" cy="6858000"/>
          </a:xfrm>
          <a:custGeom>
            <a:rect b="b" l="l" r="r" t="t"/>
            <a:pathLst>
              <a:path extrusionOk="0" h="6858000" w="1016000">
                <a:moveTo>
                  <a:pt x="0" y="0"/>
                </a:moveTo>
                <a:lnTo>
                  <a:pt x="1015974" y="0"/>
                </a:lnTo>
                <a:lnTo>
                  <a:pt x="1015974" y="6857999"/>
                </a:lnTo>
                <a:lnTo>
                  <a:pt x="0" y="6857999"/>
                </a:lnTo>
                <a:lnTo>
                  <a:pt x="0" y="0"/>
                </a:lnTo>
                <a:close/>
              </a:path>
            </a:pathLst>
          </a:custGeom>
          <a:solidFill>
            <a:srgbClr val="FFFFFF">
              <a:alpha val="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8" name="Google Shape;188;p20"/>
          <p:cNvSpPr/>
          <p:nvPr/>
        </p:nvSpPr>
        <p:spPr>
          <a:xfrm>
            <a:off x="8838979" y="6250289"/>
            <a:ext cx="2032000" cy="608330"/>
          </a:xfrm>
          <a:custGeom>
            <a:rect b="b" l="l" r="r" t="t"/>
            <a:pathLst>
              <a:path extrusionOk="0" h="608329" w="2032000">
                <a:moveTo>
                  <a:pt x="0" y="607710"/>
                </a:moveTo>
                <a:lnTo>
                  <a:pt x="2031948" y="607710"/>
                </a:lnTo>
                <a:lnTo>
                  <a:pt x="2031948" y="0"/>
                </a:lnTo>
                <a:lnTo>
                  <a:pt x="0" y="0"/>
                </a:lnTo>
                <a:lnTo>
                  <a:pt x="0" y="607710"/>
                </a:lnTo>
                <a:close/>
              </a:path>
            </a:pathLst>
          </a:custGeom>
          <a:solidFill>
            <a:srgbClr val="FFFFFF">
              <a:alpha val="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9" name="Google Shape;189;p20"/>
          <p:cNvSpPr/>
          <p:nvPr/>
        </p:nvSpPr>
        <p:spPr>
          <a:xfrm>
            <a:off x="11886903" y="0"/>
            <a:ext cx="304800" cy="6858000"/>
          </a:xfrm>
          <a:custGeom>
            <a:rect b="b" l="l" r="r" t="t"/>
            <a:pathLst>
              <a:path extrusionOk="0" h="6858000" w="304800">
                <a:moveTo>
                  <a:pt x="0" y="6857999"/>
                </a:moveTo>
                <a:lnTo>
                  <a:pt x="304791" y="6857999"/>
                </a:lnTo>
                <a:lnTo>
                  <a:pt x="304791" y="0"/>
                </a:lnTo>
                <a:lnTo>
                  <a:pt x="0" y="0"/>
                </a:lnTo>
                <a:lnTo>
                  <a:pt x="0" y="6857999"/>
                </a:lnTo>
                <a:close/>
              </a:path>
            </a:pathLst>
          </a:custGeom>
          <a:solidFill>
            <a:srgbClr val="FFFFFF">
              <a:alpha val="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0" name="Google Shape;190;p20"/>
          <p:cNvSpPr/>
          <p:nvPr/>
        </p:nvSpPr>
        <p:spPr>
          <a:xfrm>
            <a:off x="10870927" y="0"/>
            <a:ext cx="1016000" cy="6858000"/>
          </a:xfrm>
          <a:custGeom>
            <a:rect b="b" l="l" r="r" t="t"/>
            <a:pathLst>
              <a:path extrusionOk="0" h="6858000" w="1016000">
                <a:moveTo>
                  <a:pt x="1015974" y="6857999"/>
                </a:moveTo>
                <a:lnTo>
                  <a:pt x="0" y="6857999"/>
                </a:lnTo>
                <a:lnTo>
                  <a:pt x="0" y="0"/>
                </a:lnTo>
                <a:lnTo>
                  <a:pt x="1015974" y="0"/>
                </a:lnTo>
                <a:lnTo>
                  <a:pt x="1015974" y="6857999"/>
                </a:lnTo>
                <a:close/>
              </a:path>
            </a:pathLst>
          </a:custGeom>
          <a:solidFill>
            <a:srgbClr val="FFFFFF">
              <a:alpha val="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1" name="Google Shape;191;p20"/>
          <p:cNvSpPr/>
          <p:nvPr/>
        </p:nvSpPr>
        <p:spPr>
          <a:xfrm>
            <a:off x="5181470" y="0"/>
            <a:ext cx="3657600" cy="6858000"/>
          </a:xfrm>
          <a:custGeom>
            <a:rect b="b" l="l" r="r" t="t"/>
            <a:pathLst>
              <a:path extrusionOk="0" h="6858000" w="3657600">
                <a:moveTo>
                  <a:pt x="0" y="6857999"/>
                </a:moveTo>
                <a:lnTo>
                  <a:pt x="3657508" y="6857999"/>
                </a:lnTo>
                <a:lnTo>
                  <a:pt x="3657508" y="0"/>
                </a:lnTo>
                <a:lnTo>
                  <a:pt x="0" y="0"/>
                </a:lnTo>
                <a:lnTo>
                  <a:pt x="0" y="6857999"/>
                </a:lnTo>
                <a:close/>
              </a:path>
            </a:pathLst>
          </a:custGeom>
          <a:solidFill>
            <a:srgbClr val="FFFFFF">
              <a:alpha val="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2" name="Google Shape;192;p20"/>
          <p:cNvSpPr/>
          <p:nvPr/>
        </p:nvSpPr>
        <p:spPr>
          <a:xfrm>
            <a:off x="3860703" y="0"/>
            <a:ext cx="304800" cy="6858000"/>
          </a:xfrm>
          <a:custGeom>
            <a:rect b="b" l="l" r="r" t="t"/>
            <a:pathLst>
              <a:path extrusionOk="0" h="6858000" w="304800">
                <a:moveTo>
                  <a:pt x="0" y="6857999"/>
                </a:moveTo>
                <a:lnTo>
                  <a:pt x="304792" y="6857999"/>
                </a:lnTo>
                <a:lnTo>
                  <a:pt x="304792" y="0"/>
                </a:lnTo>
                <a:lnTo>
                  <a:pt x="0" y="0"/>
                </a:lnTo>
                <a:lnTo>
                  <a:pt x="0" y="6857999"/>
                </a:lnTo>
                <a:close/>
              </a:path>
            </a:pathLst>
          </a:custGeom>
          <a:solidFill>
            <a:srgbClr val="FFFFFF">
              <a:alpha val="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3" name="Google Shape;193;p20"/>
          <p:cNvSpPr/>
          <p:nvPr/>
        </p:nvSpPr>
        <p:spPr>
          <a:xfrm>
            <a:off x="4165495" y="0"/>
            <a:ext cx="1016000" cy="6858000"/>
          </a:xfrm>
          <a:custGeom>
            <a:rect b="b" l="l" r="r" t="t"/>
            <a:pathLst>
              <a:path extrusionOk="0" h="6858000" w="1016000">
                <a:moveTo>
                  <a:pt x="0" y="0"/>
                </a:moveTo>
                <a:lnTo>
                  <a:pt x="1015974" y="0"/>
                </a:lnTo>
                <a:lnTo>
                  <a:pt x="1015974" y="6857999"/>
                </a:lnTo>
                <a:lnTo>
                  <a:pt x="0" y="6857999"/>
                </a:lnTo>
                <a:lnTo>
                  <a:pt x="0" y="0"/>
                </a:lnTo>
                <a:close/>
              </a:path>
            </a:pathLst>
          </a:custGeom>
          <a:solidFill>
            <a:srgbClr val="FFFFFF">
              <a:alpha val="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4" name="Google Shape;194;p20"/>
          <p:cNvSpPr/>
          <p:nvPr/>
        </p:nvSpPr>
        <p:spPr>
          <a:xfrm>
            <a:off x="0" y="5035138"/>
            <a:ext cx="12176125" cy="1166495"/>
          </a:xfrm>
          <a:custGeom>
            <a:rect b="b" l="l" r="r" t="t"/>
            <a:pathLst>
              <a:path extrusionOk="0" h="1166495" w="12176125">
                <a:moveTo>
                  <a:pt x="0" y="1116992"/>
                </a:moveTo>
                <a:lnTo>
                  <a:pt x="73973" y="1120323"/>
                </a:lnTo>
                <a:lnTo>
                  <a:pt x="118922" y="1122338"/>
                </a:lnTo>
                <a:lnTo>
                  <a:pt x="163925" y="1124344"/>
                </a:lnTo>
                <a:lnTo>
                  <a:pt x="209000" y="1126338"/>
                </a:lnTo>
                <a:lnTo>
                  <a:pt x="254166" y="1128318"/>
                </a:lnTo>
                <a:lnTo>
                  <a:pt x="299441" y="1130280"/>
                </a:lnTo>
                <a:lnTo>
                  <a:pt x="344842" y="1132222"/>
                </a:lnTo>
                <a:lnTo>
                  <a:pt x="390389" y="1134140"/>
                </a:lnTo>
                <a:lnTo>
                  <a:pt x="436099" y="1136032"/>
                </a:lnTo>
                <a:lnTo>
                  <a:pt x="481990" y="1137895"/>
                </a:lnTo>
                <a:lnTo>
                  <a:pt x="528080" y="1139725"/>
                </a:lnTo>
                <a:lnTo>
                  <a:pt x="574388" y="1141521"/>
                </a:lnTo>
                <a:lnTo>
                  <a:pt x="620931" y="1143278"/>
                </a:lnTo>
                <a:lnTo>
                  <a:pt x="667728" y="1144994"/>
                </a:lnTo>
                <a:lnTo>
                  <a:pt x="714797" y="1146667"/>
                </a:lnTo>
                <a:lnTo>
                  <a:pt x="762156" y="1148292"/>
                </a:lnTo>
                <a:lnTo>
                  <a:pt x="809823" y="1149868"/>
                </a:lnTo>
                <a:lnTo>
                  <a:pt x="857816" y="1151391"/>
                </a:lnTo>
                <a:lnTo>
                  <a:pt x="906154" y="1152859"/>
                </a:lnTo>
                <a:lnTo>
                  <a:pt x="954854" y="1154268"/>
                </a:lnTo>
                <a:lnTo>
                  <a:pt x="1003934" y="1155615"/>
                </a:lnTo>
                <a:lnTo>
                  <a:pt x="1053413" y="1156898"/>
                </a:lnTo>
                <a:lnTo>
                  <a:pt x="1103309" y="1158114"/>
                </a:lnTo>
                <a:lnTo>
                  <a:pt x="1153640" y="1159259"/>
                </a:lnTo>
                <a:lnTo>
                  <a:pt x="1204424" y="1160332"/>
                </a:lnTo>
                <a:lnTo>
                  <a:pt x="1255680" y="1161328"/>
                </a:lnTo>
                <a:lnTo>
                  <a:pt x="1307424" y="1162245"/>
                </a:lnTo>
                <a:lnTo>
                  <a:pt x="1359676" y="1163080"/>
                </a:lnTo>
                <a:lnTo>
                  <a:pt x="1412454" y="1163830"/>
                </a:lnTo>
                <a:lnTo>
                  <a:pt x="1465775" y="1164492"/>
                </a:lnTo>
                <a:lnTo>
                  <a:pt x="1519658" y="1165064"/>
                </a:lnTo>
                <a:lnTo>
                  <a:pt x="1574121" y="1165542"/>
                </a:lnTo>
                <a:lnTo>
                  <a:pt x="1629182" y="1165923"/>
                </a:lnTo>
                <a:lnTo>
                  <a:pt x="1684859" y="1166205"/>
                </a:lnTo>
                <a:lnTo>
                  <a:pt x="1741170" y="1166385"/>
                </a:lnTo>
                <a:lnTo>
                  <a:pt x="1798134" y="1166459"/>
                </a:lnTo>
                <a:lnTo>
                  <a:pt x="1855769" y="1166424"/>
                </a:lnTo>
                <a:lnTo>
                  <a:pt x="1914092" y="1166279"/>
                </a:lnTo>
                <a:lnTo>
                  <a:pt x="1973121" y="1166019"/>
                </a:lnTo>
                <a:lnTo>
                  <a:pt x="2032876" y="1165642"/>
                </a:lnTo>
                <a:lnTo>
                  <a:pt x="2093374" y="1165145"/>
                </a:lnTo>
                <a:lnTo>
                  <a:pt x="2154633" y="1164525"/>
                </a:lnTo>
                <a:lnTo>
                  <a:pt x="2216671" y="1163779"/>
                </a:lnTo>
                <a:lnTo>
                  <a:pt x="2259746" y="1163221"/>
                </a:lnTo>
                <a:lnTo>
                  <a:pt x="2303125" y="1162658"/>
                </a:lnTo>
                <a:lnTo>
                  <a:pt x="2346803" y="1162089"/>
                </a:lnTo>
                <a:lnTo>
                  <a:pt x="2390780" y="1161511"/>
                </a:lnTo>
                <a:lnTo>
                  <a:pt x="2435051" y="1160923"/>
                </a:lnTo>
                <a:lnTo>
                  <a:pt x="2479616" y="1160324"/>
                </a:lnTo>
                <a:lnTo>
                  <a:pt x="2524470" y="1159711"/>
                </a:lnTo>
                <a:lnTo>
                  <a:pt x="2569612" y="1159083"/>
                </a:lnTo>
                <a:lnTo>
                  <a:pt x="2615040" y="1158438"/>
                </a:lnTo>
                <a:lnTo>
                  <a:pt x="2660749" y="1157774"/>
                </a:lnTo>
                <a:lnTo>
                  <a:pt x="2706739" y="1157089"/>
                </a:lnTo>
                <a:lnTo>
                  <a:pt x="2753007" y="1156382"/>
                </a:lnTo>
                <a:lnTo>
                  <a:pt x="2799549" y="1155651"/>
                </a:lnTo>
                <a:lnTo>
                  <a:pt x="2846363" y="1154894"/>
                </a:lnTo>
                <a:lnTo>
                  <a:pt x="2893448" y="1154110"/>
                </a:lnTo>
                <a:lnTo>
                  <a:pt x="2940800" y="1153296"/>
                </a:lnTo>
                <a:lnTo>
                  <a:pt x="2988416" y="1152451"/>
                </a:lnTo>
                <a:lnTo>
                  <a:pt x="3036295" y="1151573"/>
                </a:lnTo>
                <a:lnTo>
                  <a:pt x="3084434" y="1150660"/>
                </a:lnTo>
                <a:lnTo>
                  <a:pt x="3132830" y="1149711"/>
                </a:lnTo>
                <a:lnTo>
                  <a:pt x="3181480" y="1148724"/>
                </a:lnTo>
                <a:lnTo>
                  <a:pt x="3230383" y="1147696"/>
                </a:lnTo>
                <a:lnTo>
                  <a:pt x="3279535" y="1146627"/>
                </a:lnTo>
                <a:lnTo>
                  <a:pt x="3328934" y="1145514"/>
                </a:lnTo>
                <a:lnTo>
                  <a:pt x="3378577" y="1144356"/>
                </a:lnTo>
                <a:lnTo>
                  <a:pt x="3428463" y="1143151"/>
                </a:lnTo>
                <a:lnTo>
                  <a:pt x="3478588" y="1141897"/>
                </a:lnTo>
                <a:lnTo>
                  <a:pt x="3528950" y="1140593"/>
                </a:lnTo>
                <a:lnTo>
                  <a:pt x="3579546" y="1139236"/>
                </a:lnTo>
                <a:lnTo>
                  <a:pt x="3630374" y="1137825"/>
                </a:lnTo>
                <a:lnTo>
                  <a:pt x="3681432" y="1136358"/>
                </a:lnTo>
                <a:lnTo>
                  <a:pt x="3732716" y="1134833"/>
                </a:lnTo>
                <a:lnTo>
                  <a:pt x="3784224" y="1133249"/>
                </a:lnTo>
                <a:lnTo>
                  <a:pt x="3835954" y="1131604"/>
                </a:lnTo>
                <a:lnTo>
                  <a:pt x="3887903" y="1129896"/>
                </a:lnTo>
                <a:lnTo>
                  <a:pt x="3940069" y="1128123"/>
                </a:lnTo>
                <a:lnTo>
                  <a:pt x="3992449" y="1126284"/>
                </a:lnTo>
                <a:lnTo>
                  <a:pt x="4045040" y="1124376"/>
                </a:lnTo>
                <a:lnTo>
                  <a:pt x="4097840" y="1122398"/>
                </a:lnTo>
                <a:lnTo>
                  <a:pt x="4150847" y="1120349"/>
                </a:lnTo>
                <a:lnTo>
                  <a:pt x="4204057" y="1118226"/>
                </a:lnTo>
                <a:lnTo>
                  <a:pt x="4257469" y="1116027"/>
                </a:lnTo>
                <a:lnTo>
                  <a:pt x="4311080" y="1113752"/>
                </a:lnTo>
                <a:lnTo>
                  <a:pt x="4364887" y="1111397"/>
                </a:lnTo>
                <a:lnTo>
                  <a:pt x="4418888" y="1108962"/>
                </a:lnTo>
                <a:lnTo>
                  <a:pt x="4473080" y="1106445"/>
                </a:lnTo>
                <a:lnTo>
                  <a:pt x="4527461" y="1103843"/>
                </a:lnTo>
                <a:lnTo>
                  <a:pt x="4582028" y="1101156"/>
                </a:lnTo>
                <a:lnTo>
                  <a:pt x="4636778" y="1098381"/>
                </a:lnTo>
                <a:lnTo>
                  <a:pt x="4691710" y="1095516"/>
                </a:lnTo>
                <a:lnTo>
                  <a:pt x="4746820" y="1092560"/>
                </a:lnTo>
                <a:lnTo>
                  <a:pt x="4802106" y="1089511"/>
                </a:lnTo>
                <a:lnTo>
                  <a:pt x="4857566" y="1086367"/>
                </a:lnTo>
                <a:lnTo>
                  <a:pt x="4913197" y="1083127"/>
                </a:lnTo>
                <a:lnTo>
                  <a:pt x="4968996" y="1079788"/>
                </a:lnTo>
                <a:lnTo>
                  <a:pt x="5024960" y="1076350"/>
                </a:lnTo>
                <a:lnTo>
                  <a:pt x="5081089" y="1072809"/>
                </a:lnTo>
                <a:lnTo>
                  <a:pt x="5137377" y="1069165"/>
                </a:lnTo>
                <a:lnTo>
                  <a:pt x="5193825" y="1065416"/>
                </a:lnTo>
                <a:lnTo>
                  <a:pt x="5250427" y="1061559"/>
                </a:lnTo>
                <a:lnTo>
                  <a:pt x="5307183" y="1057594"/>
                </a:lnTo>
                <a:lnTo>
                  <a:pt x="5364090" y="1053518"/>
                </a:lnTo>
                <a:lnTo>
                  <a:pt x="5421145" y="1049329"/>
                </a:lnTo>
                <a:lnTo>
                  <a:pt x="5478345" y="1045026"/>
                </a:lnTo>
                <a:lnTo>
                  <a:pt x="5523828" y="1041545"/>
                </a:lnTo>
                <a:lnTo>
                  <a:pt x="5569764" y="1037992"/>
                </a:lnTo>
                <a:lnTo>
                  <a:pt x="5616141" y="1034369"/>
                </a:lnTo>
                <a:lnTo>
                  <a:pt x="5662945" y="1030675"/>
                </a:lnTo>
                <a:lnTo>
                  <a:pt x="5710164" y="1026913"/>
                </a:lnTo>
                <a:lnTo>
                  <a:pt x="5757785" y="1023083"/>
                </a:lnTo>
                <a:lnTo>
                  <a:pt x="5805796" y="1019185"/>
                </a:lnTo>
                <a:lnTo>
                  <a:pt x="5854184" y="1015222"/>
                </a:lnTo>
                <a:lnTo>
                  <a:pt x="5902936" y="1011192"/>
                </a:lnTo>
                <a:lnTo>
                  <a:pt x="5952039" y="1007099"/>
                </a:lnTo>
                <a:lnTo>
                  <a:pt x="6001482" y="1002941"/>
                </a:lnTo>
                <a:lnTo>
                  <a:pt x="6051250" y="998721"/>
                </a:lnTo>
                <a:lnTo>
                  <a:pt x="6101333" y="994439"/>
                </a:lnTo>
                <a:lnTo>
                  <a:pt x="6151715" y="990096"/>
                </a:lnTo>
                <a:lnTo>
                  <a:pt x="6202386" y="985692"/>
                </a:lnTo>
                <a:lnTo>
                  <a:pt x="6253333" y="981229"/>
                </a:lnTo>
                <a:lnTo>
                  <a:pt x="6304542" y="976708"/>
                </a:lnTo>
                <a:lnTo>
                  <a:pt x="6356000" y="972129"/>
                </a:lnTo>
                <a:lnTo>
                  <a:pt x="6407697" y="967494"/>
                </a:lnTo>
                <a:lnTo>
                  <a:pt x="6459618" y="962802"/>
                </a:lnTo>
                <a:lnTo>
                  <a:pt x="6511750" y="958056"/>
                </a:lnTo>
                <a:lnTo>
                  <a:pt x="6564082" y="953256"/>
                </a:lnTo>
                <a:lnTo>
                  <a:pt x="6616601" y="948402"/>
                </a:lnTo>
                <a:lnTo>
                  <a:pt x="6669293" y="943496"/>
                </a:lnTo>
                <a:lnTo>
                  <a:pt x="6722147" y="938538"/>
                </a:lnTo>
                <a:lnTo>
                  <a:pt x="6775149" y="933530"/>
                </a:lnTo>
                <a:lnTo>
                  <a:pt x="6828287" y="928472"/>
                </a:lnTo>
                <a:lnTo>
                  <a:pt x="6881548" y="923366"/>
                </a:lnTo>
                <a:lnTo>
                  <a:pt x="6934919" y="918211"/>
                </a:lnTo>
                <a:lnTo>
                  <a:pt x="6988388" y="913009"/>
                </a:lnTo>
                <a:lnTo>
                  <a:pt x="7041942" y="907761"/>
                </a:lnTo>
                <a:lnTo>
                  <a:pt x="7095568" y="902467"/>
                </a:lnTo>
                <a:lnTo>
                  <a:pt x="7149254" y="897129"/>
                </a:lnTo>
                <a:lnTo>
                  <a:pt x="7202987" y="891748"/>
                </a:lnTo>
                <a:lnTo>
                  <a:pt x="7256754" y="886323"/>
                </a:lnTo>
                <a:lnTo>
                  <a:pt x="7310542" y="880857"/>
                </a:lnTo>
                <a:lnTo>
                  <a:pt x="7364340" y="875350"/>
                </a:lnTo>
                <a:lnTo>
                  <a:pt x="7418133" y="869802"/>
                </a:lnTo>
                <a:lnTo>
                  <a:pt x="7471910" y="864215"/>
                </a:lnTo>
                <a:lnTo>
                  <a:pt x="7525658" y="858590"/>
                </a:lnTo>
                <a:lnTo>
                  <a:pt x="7579364" y="852927"/>
                </a:lnTo>
                <a:lnTo>
                  <a:pt x="7633015" y="847228"/>
                </a:lnTo>
                <a:lnTo>
                  <a:pt x="7686599" y="841493"/>
                </a:lnTo>
                <a:lnTo>
                  <a:pt x="7740103" y="835723"/>
                </a:lnTo>
                <a:lnTo>
                  <a:pt x="7793514" y="829918"/>
                </a:lnTo>
                <a:lnTo>
                  <a:pt x="7846820" y="824081"/>
                </a:lnTo>
                <a:lnTo>
                  <a:pt x="7900008" y="818211"/>
                </a:lnTo>
                <a:lnTo>
                  <a:pt x="7953065" y="812310"/>
                </a:lnTo>
                <a:lnTo>
                  <a:pt x="8005979" y="806378"/>
                </a:lnTo>
                <a:lnTo>
                  <a:pt x="8058736" y="800417"/>
                </a:lnTo>
                <a:lnTo>
                  <a:pt x="8111325" y="794427"/>
                </a:lnTo>
                <a:lnTo>
                  <a:pt x="8163732" y="788409"/>
                </a:lnTo>
                <a:lnTo>
                  <a:pt x="8215945" y="782363"/>
                </a:lnTo>
                <a:lnTo>
                  <a:pt x="8267951" y="776292"/>
                </a:lnTo>
                <a:lnTo>
                  <a:pt x="8319737" y="770195"/>
                </a:lnTo>
                <a:lnTo>
                  <a:pt x="8371291" y="764074"/>
                </a:lnTo>
                <a:lnTo>
                  <a:pt x="8422600" y="757929"/>
                </a:lnTo>
                <a:lnTo>
                  <a:pt x="8473652" y="751761"/>
                </a:lnTo>
                <a:lnTo>
                  <a:pt x="8524433" y="745572"/>
                </a:lnTo>
                <a:lnTo>
                  <a:pt x="8574931" y="739362"/>
                </a:lnTo>
                <a:lnTo>
                  <a:pt x="8625133" y="733131"/>
                </a:lnTo>
                <a:lnTo>
                  <a:pt x="8675027" y="726881"/>
                </a:lnTo>
                <a:lnTo>
                  <a:pt x="8724599" y="720613"/>
                </a:lnTo>
                <a:lnTo>
                  <a:pt x="8773838" y="714327"/>
                </a:lnTo>
                <a:lnTo>
                  <a:pt x="8822730" y="708025"/>
                </a:lnTo>
                <a:lnTo>
                  <a:pt x="8871263" y="701707"/>
                </a:lnTo>
                <a:lnTo>
                  <a:pt x="8919424" y="695374"/>
                </a:lnTo>
                <a:lnTo>
                  <a:pt x="8967201" y="689027"/>
                </a:lnTo>
                <a:lnTo>
                  <a:pt x="9014580" y="682667"/>
                </a:lnTo>
                <a:lnTo>
                  <a:pt x="9061549" y="676295"/>
                </a:lnTo>
                <a:lnTo>
                  <a:pt x="9108096" y="669911"/>
                </a:lnTo>
                <a:lnTo>
                  <a:pt x="9154207" y="663517"/>
                </a:lnTo>
                <a:lnTo>
                  <a:pt x="9199870" y="657113"/>
                </a:lnTo>
                <a:lnTo>
                  <a:pt x="9245073" y="650701"/>
                </a:lnTo>
                <a:lnTo>
                  <a:pt x="9289802" y="644280"/>
                </a:lnTo>
                <a:lnTo>
                  <a:pt x="9334044" y="637852"/>
                </a:lnTo>
                <a:lnTo>
                  <a:pt x="9377788" y="631419"/>
                </a:lnTo>
                <a:lnTo>
                  <a:pt x="9421021" y="624980"/>
                </a:lnTo>
                <a:lnTo>
                  <a:pt x="9463729" y="618536"/>
                </a:lnTo>
                <a:lnTo>
                  <a:pt x="9505900" y="612089"/>
                </a:lnTo>
                <a:lnTo>
                  <a:pt x="9547522" y="605639"/>
                </a:lnTo>
                <a:lnTo>
                  <a:pt x="9610729" y="595672"/>
                </a:lnTo>
                <a:lnTo>
                  <a:pt x="9673960" y="585494"/>
                </a:lnTo>
                <a:lnTo>
                  <a:pt x="9737183" y="575115"/>
                </a:lnTo>
                <a:lnTo>
                  <a:pt x="9800366" y="564543"/>
                </a:lnTo>
                <a:lnTo>
                  <a:pt x="9863476" y="553787"/>
                </a:lnTo>
                <a:lnTo>
                  <a:pt x="9926481" y="542857"/>
                </a:lnTo>
                <a:lnTo>
                  <a:pt x="9989350" y="531762"/>
                </a:lnTo>
                <a:lnTo>
                  <a:pt x="10052049" y="520511"/>
                </a:lnTo>
                <a:lnTo>
                  <a:pt x="10114547" y="509112"/>
                </a:lnTo>
                <a:lnTo>
                  <a:pt x="10176811" y="497576"/>
                </a:lnTo>
                <a:lnTo>
                  <a:pt x="10238809" y="485910"/>
                </a:lnTo>
                <a:lnTo>
                  <a:pt x="10300509" y="474125"/>
                </a:lnTo>
                <a:lnTo>
                  <a:pt x="10361879" y="462229"/>
                </a:lnTo>
                <a:lnTo>
                  <a:pt x="10422887" y="450232"/>
                </a:lnTo>
                <a:lnTo>
                  <a:pt x="10483499" y="438142"/>
                </a:lnTo>
                <a:lnTo>
                  <a:pt x="10543684" y="425969"/>
                </a:lnTo>
                <a:lnTo>
                  <a:pt x="10603411" y="413721"/>
                </a:lnTo>
                <a:lnTo>
                  <a:pt x="10662646" y="401408"/>
                </a:lnTo>
                <a:lnTo>
                  <a:pt x="10721357" y="389038"/>
                </a:lnTo>
                <a:lnTo>
                  <a:pt x="10779512" y="376622"/>
                </a:lnTo>
                <a:lnTo>
                  <a:pt x="10837079" y="364168"/>
                </a:lnTo>
                <a:lnTo>
                  <a:pt x="10894026" y="351685"/>
                </a:lnTo>
                <a:lnTo>
                  <a:pt x="10950320" y="339182"/>
                </a:lnTo>
                <a:lnTo>
                  <a:pt x="11005929" y="326668"/>
                </a:lnTo>
                <a:lnTo>
                  <a:pt x="11060822" y="314153"/>
                </a:lnTo>
                <a:lnTo>
                  <a:pt x="11114965" y="301646"/>
                </a:lnTo>
                <a:lnTo>
                  <a:pt x="11168326" y="289154"/>
                </a:lnTo>
                <a:lnTo>
                  <a:pt x="11220874" y="276689"/>
                </a:lnTo>
                <a:lnTo>
                  <a:pt x="11272576" y="264258"/>
                </a:lnTo>
                <a:lnTo>
                  <a:pt x="11323400" y="251872"/>
                </a:lnTo>
                <a:lnTo>
                  <a:pt x="11373314" y="239538"/>
                </a:lnTo>
                <a:lnTo>
                  <a:pt x="11422284" y="227266"/>
                </a:lnTo>
                <a:lnTo>
                  <a:pt x="11470280" y="215066"/>
                </a:lnTo>
                <a:lnTo>
                  <a:pt x="11517269" y="202945"/>
                </a:lnTo>
                <a:lnTo>
                  <a:pt x="11563219" y="190914"/>
                </a:lnTo>
                <a:lnTo>
                  <a:pt x="11608097" y="178982"/>
                </a:lnTo>
                <a:lnTo>
                  <a:pt x="11651872" y="167157"/>
                </a:lnTo>
                <a:lnTo>
                  <a:pt x="11694510" y="155448"/>
                </a:lnTo>
                <a:lnTo>
                  <a:pt x="11735981" y="143866"/>
                </a:lnTo>
                <a:lnTo>
                  <a:pt x="11776251" y="132418"/>
                </a:lnTo>
                <a:lnTo>
                  <a:pt x="11815288" y="121114"/>
                </a:lnTo>
                <a:lnTo>
                  <a:pt x="11853061" y="109963"/>
                </a:lnTo>
                <a:lnTo>
                  <a:pt x="11924682" y="88156"/>
                </a:lnTo>
                <a:lnTo>
                  <a:pt x="11990858" y="67070"/>
                </a:lnTo>
                <a:lnTo>
                  <a:pt x="12051329" y="46779"/>
                </a:lnTo>
                <a:lnTo>
                  <a:pt x="12105839" y="27353"/>
                </a:lnTo>
                <a:lnTo>
                  <a:pt x="12154130" y="8867"/>
                </a:lnTo>
                <a:lnTo>
                  <a:pt x="12175862" y="0"/>
                </a:lnTo>
              </a:path>
            </a:pathLst>
          </a:custGeom>
          <a:noFill/>
          <a:ln cap="flat" cmpd="sng" w="952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5" name="Google Shape;195;p20"/>
          <p:cNvSpPr/>
          <p:nvPr/>
        </p:nvSpPr>
        <p:spPr>
          <a:xfrm>
            <a:off x="0" y="3486890"/>
            <a:ext cx="12176125" cy="865505"/>
          </a:xfrm>
          <a:custGeom>
            <a:rect b="b" l="l" r="r" t="t"/>
            <a:pathLst>
              <a:path extrusionOk="0" h="865504" w="12176125">
                <a:moveTo>
                  <a:pt x="0" y="865062"/>
                </a:moveTo>
                <a:lnTo>
                  <a:pt x="56893" y="842485"/>
                </a:lnTo>
                <a:lnTo>
                  <a:pt x="93466" y="828053"/>
                </a:lnTo>
                <a:lnTo>
                  <a:pt x="130290" y="813623"/>
                </a:lnTo>
                <a:lnTo>
                  <a:pt x="167449" y="799196"/>
                </a:lnTo>
                <a:lnTo>
                  <a:pt x="205026" y="784772"/>
                </a:lnTo>
                <a:lnTo>
                  <a:pt x="243107" y="770353"/>
                </a:lnTo>
                <a:lnTo>
                  <a:pt x="281773" y="755938"/>
                </a:lnTo>
                <a:lnTo>
                  <a:pt x="321109" y="741530"/>
                </a:lnTo>
                <a:lnTo>
                  <a:pt x="361199" y="727128"/>
                </a:lnTo>
                <a:lnTo>
                  <a:pt x="402127" y="712734"/>
                </a:lnTo>
                <a:lnTo>
                  <a:pt x="443976" y="698348"/>
                </a:lnTo>
                <a:lnTo>
                  <a:pt x="486830" y="683970"/>
                </a:lnTo>
                <a:lnTo>
                  <a:pt x="530772" y="669602"/>
                </a:lnTo>
                <a:lnTo>
                  <a:pt x="575887" y="655244"/>
                </a:lnTo>
                <a:lnTo>
                  <a:pt x="622258" y="640897"/>
                </a:lnTo>
                <a:lnTo>
                  <a:pt x="669969" y="626562"/>
                </a:lnTo>
                <a:lnTo>
                  <a:pt x="719104" y="612239"/>
                </a:lnTo>
                <a:lnTo>
                  <a:pt x="769746" y="597929"/>
                </a:lnTo>
                <a:lnTo>
                  <a:pt x="821980" y="583634"/>
                </a:lnTo>
                <a:lnTo>
                  <a:pt x="875888" y="569352"/>
                </a:lnTo>
                <a:lnTo>
                  <a:pt x="931555" y="555087"/>
                </a:lnTo>
                <a:lnTo>
                  <a:pt x="989064" y="540837"/>
                </a:lnTo>
                <a:lnTo>
                  <a:pt x="1048500" y="526604"/>
                </a:lnTo>
                <a:lnTo>
                  <a:pt x="1109946" y="512389"/>
                </a:lnTo>
                <a:lnTo>
                  <a:pt x="1173485" y="498191"/>
                </a:lnTo>
                <a:lnTo>
                  <a:pt x="1239202" y="484013"/>
                </a:lnTo>
                <a:lnTo>
                  <a:pt x="1307180" y="469855"/>
                </a:lnTo>
                <a:lnTo>
                  <a:pt x="1377502" y="455717"/>
                </a:lnTo>
                <a:lnTo>
                  <a:pt x="1415501" y="448206"/>
                </a:lnTo>
                <a:lnTo>
                  <a:pt x="1454069" y="440577"/>
                </a:lnTo>
                <a:lnTo>
                  <a:pt x="1493199" y="432836"/>
                </a:lnTo>
                <a:lnTo>
                  <a:pt x="1532884" y="424991"/>
                </a:lnTo>
                <a:lnTo>
                  <a:pt x="1573118" y="417048"/>
                </a:lnTo>
                <a:lnTo>
                  <a:pt x="1613893" y="409016"/>
                </a:lnTo>
                <a:lnTo>
                  <a:pt x="1655202" y="400900"/>
                </a:lnTo>
                <a:lnTo>
                  <a:pt x="1697040" y="392707"/>
                </a:lnTo>
                <a:lnTo>
                  <a:pt x="1739398" y="384446"/>
                </a:lnTo>
                <a:lnTo>
                  <a:pt x="1782271" y="376123"/>
                </a:lnTo>
                <a:lnTo>
                  <a:pt x="1825650" y="367744"/>
                </a:lnTo>
                <a:lnTo>
                  <a:pt x="1869530" y="359318"/>
                </a:lnTo>
                <a:lnTo>
                  <a:pt x="1913904" y="350851"/>
                </a:lnTo>
                <a:lnTo>
                  <a:pt x="1958764" y="342350"/>
                </a:lnTo>
                <a:lnTo>
                  <a:pt x="2004104" y="333823"/>
                </a:lnTo>
                <a:lnTo>
                  <a:pt x="2049918" y="325276"/>
                </a:lnTo>
                <a:lnTo>
                  <a:pt x="2096197" y="316716"/>
                </a:lnTo>
                <a:lnTo>
                  <a:pt x="2142935" y="308151"/>
                </a:lnTo>
                <a:lnTo>
                  <a:pt x="2190126" y="299588"/>
                </a:lnTo>
                <a:lnTo>
                  <a:pt x="2237763" y="291033"/>
                </a:lnTo>
                <a:lnTo>
                  <a:pt x="2285838" y="282493"/>
                </a:lnTo>
                <a:lnTo>
                  <a:pt x="2334345" y="273977"/>
                </a:lnTo>
                <a:lnTo>
                  <a:pt x="2383277" y="265490"/>
                </a:lnTo>
                <a:lnTo>
                  <a:pt x="2432628" y="257040"/>
                </a:lnTo>
                <a:lnTo>
                  <a:pt x="2482389" y="248635"/>
                </a:lnTo>
                <a:lnTo>
                  <a:pt x="2532555" y="240280"/>
                </a:lnTo>
                <a:lnTo>
                  <a:pt x="2583119" y="231983"/>
                </a:lnTo>
                <a:lnTo>
                  <a:pt x="2634073" y="223752"/>
                </a:lnTo>
                <a:lnTo>
                  <a:pt x="2685412" y="215593"/>
                </a:lnTo>
                <a:lnTo>
                  <a:pt x="2737127" y="207513"/>
                </a:lnTo>
                <a:lnTo>
                  <a:pt x="2789212" y="199519"/>
                </a:lnTo>
                <a:lnTo>
                  <a:pt x="2841661" y="191619"/>
                </a:lnTo>
                <a:lnTo>
                  <a:pt x="2894467" y="183819"/>
                </a:lnTo>
                <a:lnTo>
                  <a:pt x="2947622" y="176127"/>
                </a:lnTo>
                <a:lnTo>
                  <a:pt x="3001120" y="168550"/>
                </a:lnTo>
                <a:lnTo>
                  <a:pt x="3054953" y="161094"/>
                </a:lnTo>
                <a:lnTo>
                  <a:pt x="3109116" y="153767"/>
                </a:lnTo>
                <a:lnTo>
                  <a:pt x="3163601" y="146576"/>
                </a:lnTo>
                <a:lnTo>
                  <a:pt x="3218402" y="139528"/>
                </a:lnTo>
                <a:lnTo>
                  <a:pt x="3273511" y="132629"/>
                </a:lnTo>
                <a:lnTo>
                  <a:pt x="3328921" y="125888"/>
                </a:lnTo>
                <a:lnTo>
                  <a:pt x="3384627" y="119311"/>
                </a:lnTo>
                <a:lnTo>
                  <a:pt x="3440620" y="112905"/>
                </a:lnTo>
                <a:lnTo>
                  <a:pt x="3496895" y="106677"/>
                </a:lnTo>
                <a:lnTo>
                  <a:pt x="3553444" y="100635"/>
                </a:lnTo>
                <a:lnTo>
                  <a:pt x="3610260" y="94785"/>
                </a:lnTo>
                <a:lnTo>
                  <a:pt x="3667337" y="89134"/>
                </a:lnTo>
                <a:lnTo>
                  <a:pt x="3724667" y="83690"/>
                </a:lnTo>
                <a:lnTo>
                  <a:pt x="3782245" y="78459"/>
                </a:lnTo>
                <a:lnTo>
                  <a:pt x="3840062" y="73449"/>
                </a:lnTo>
                <a:lnTo>
                  <a:pt x="3898113" y="68667"/>
                </a:lnTo>
                <a:lnTo>
                  <a:pt x="3956390" y="64119"/>
                </a:lnTo>
                <a:lnTo>
                  <a:pt x="4014886" y="59814"/>
                </a:lnTo>
                <a:lnTo>
                  <a:pt x="4073595" y="55757"/>
                </a:lnTo>
                <a:lnTo>
                  <a:pt x="4132509" y="51956"/>
                </a:lnTo>
                <a:lnTo>
                  <a:pt x="4176499" y="49263"/>
                </a:lnTo>
                <a:lnTo>
                  <a:pt x="4220740" y="46639"/>
                </a:lnTo>
                <a:lnTo>
                  <a:pt x="4265229" y="44085"/>
                </a:lnTo>
                <a:lnTo>
                  <a:pt x="4309963" y="41601"/>
                </a:lnTo>
                <a:lnTo>
                  <a:pt x="4354940" y="39187"/>
                </a:lnTo>
                <a:lnTo>
                  <a:pt x="4400156" y="36843"/>
                </a:lnTo>
                <a:lnTo>
                  <a:pt x="4445608" y="34570"/>
                </a:lnTo>
                <a:lnTo>
                  <a:pt x="4491293" y="32367"/>
                </a:lnTo>
                <a:lnTo>
                  <a:pt x="4537208" y="30235"/>
                </a:lnTo>
                <a:lnTo>
                  <a:pt x="4583351" y="28174"/>
                </a:lnTo>
                <a:lnTo>
                  <a:pt x="4629717" y="26184"/>
                </a:lnTo>
                <a:lnTo>
                  <a:pt x="4676304" y="24266"/>
                </a:lnTo>
                <a:lnTo>
                  <a:pt x="4723109" y="22419"/>
                </a:lnTo>
                <a:lnTo>
                  <a:pt x="4770129" y="20644"/>
                </a:lnTo>
                <a:lnTo>
                  <a:pt x="4817361" y="18940"/>
                </a:lnTo>
                <a:lnTo>
                  <a:pt x="4864801" y="17309"/>
                </a:lnTo>
                <a:lnTo>
                  <a:pt x="4912447" y="15750"/>
                </a:lnTo>
                <a:lnTo>
                  <a:pt x="4960296" y="14263"/>
                </a:lnTo>
                <a:lnTo>
                  <a:pt x="5008344" y="12849"/>
                </a:lnTo>
                <a:lnTo>
                  <a:pt x="5056589" y="11507"/>
                </a:lnTo>
                <a:lnTo>
                  <a:pt x="5105027" y="10239"/>
                </a:lnTo>
                <a:lnTo>
                  <a:pt x="5153656" y="9043"/>
                </a:lnTo>
                <a:lnTo>
                  <a:pt x="5202472" y="7921"/>
                </a:lnTo>
                <a:lnTo>
                  <a:pt x="5251472" y="6873"/>
                </a:lnTo>
                <a:lnTo>
                  <a:pt x="5300654" y="5897"/>
                </a:lnTo>
                <a:lnTo>
                  <a:pt x="5350014" y="4996"/>
                </a:lnTo>
                <a:lnTo>
                  <a:pt x="5399549" y="4169"/>
                </a:lnTo>
                <a:lnTo>
                  <a:pt x="5449257" y="3415"/>
                </a:lnTo>
                <a:lnTo>
                  <a:pt x="5499133" y="2736"/>
                </a:lnTo>
                <a:lnTo>
                  <a:pt x="5549176" y="2132"/>
                </a:lnTo>
                <a:lnTo>
                  <a:pt x="5599381" y="1602"/>
                </a:lnTo>
                <a:lnTo>
                  <a:pt x="5649747" y="1147"/>
                </a:lnTo>
                <a:lnTo>
                  <a:pt x="5700269" y="767"/>
                </a:lnTo>
                <a:lnTo>
                  <a:pt x="5750946" y="463"/>
                </a:lnTo>
                <a:lnTo>
                  <a:pt x="5801773" y="233"/>
                </a:lnTo>
                <a:lnTo>
                  <a:pt x="5852748" y="80"/>
                </a:lnTo>
                <a:lnTo>
                  <a:pt x="5903867" y="2"/>
                </a:lnTo>
                <a:lnTo>
                  <a:pt x="5955129" y="0"/>
                </a:lnTo>
                <a:lnTo>
                  <a:pt x="6006529" y="73"/>
                </a:lnTo>
                <a:lnTo>
                  <a:pt x="6058064" y="224"/>
                </a:lnTo>
                <a:lnTo>
                  <a:pt x="6109732" y="450"/>
                </a:lnTo>
                <a:lnTo>
                  <a:pt x="6161530" y="753"/>
                </a:lnTo>
                <a:lnTo>
                  <a:pt x="6213454" y="1133"/>
                </a:lnTo>
                <a:lnTo>
                  <a:pt x="6265501" y="1590"/>
                </a:lnTo>
                <a:lnTo>
                  <a:pt x="6317669" y="2124"/>
                </a:lnTo>
                <a:lnTo>
                  <a:pt x="6369954" y="2736"/>
                </a:lnTo>
                <a:lnTo>
                  <a:pt x="6422353" y="3425"/>
                </a:lnTo>
                <a:lnTo>
                  <a:pt x="6474864" y="4191"/>
                </a:lnTo>
                <a:lnTo>
                  <a:pt x="6527482" y="5036"/>
                </a:lnTo>
                <a:lnTo>
                  <a:pt x="6580206" y="5958"/>
                </a:lnTo>
                <a:lnTo>
                  <a:pt x="6633032" y="6959"/>
                </a:lnTo>
                <a:lnTo>
                  <a:pt x="6685957" y="8038"/>
                </a:lnTo>
                <a:lnTo>
                  <a:pt x="6738977" y="9195"/>
                </a:lnTo>
                <a:lnTo>
                  <a:pt x="6792091" y="10431"/>
                </a:lnTo>
                <a:lnTo>
                  <a:pt x="6845295" y="11746"/>
                </a:lnTo>
                <a:lnTo>
                  <a:pt x="6898585" y="13140"/>
                </a:lnTo>
                <a:lnTo>
                  <a:pt x="6951959" y="14614"/>
                </a:lnTo>
                <a:lnTo>
                  <a:pt x="7005414" y="16167"/>
                </a:lnTo>
                <a:lnTo>
                  <a:pt x="7058947" y="17799"/>
                </a:lnTo>
                <a:lnTo>
                  <a:pt x="7112554" y="19511"/>
                </a:lnTo>
                <a:lnTo>
                  <a:pt x="7166233" y="21303"/>
                </a:lnTo>
                <a:lnTo>
                  <a:pt x="7219980" y="23176"/>
                </a:lnTo>
                <a:lnTo>
                  <a:pt x="7273793" y="25128"/>
                </a:lnTo>
                <a:lnTo>
                  <a:pt x="7327668" y="27161"/>
                </a:lnTo>
                <a:lnTo>
                  <a:pt x="7381603" y="29275"/>
                </a:lnTo>
                <a:lnTo>
                  <a:pt x="7435594" y="31469"/>
                </a:lnTo>
                <a:lnTo>
                  <a:pt x="7489638" y="33745"/>
                </a:lnTo>
                <a:lnTo>
                  <a:pt x="7543732" y="36101"/>
                </a:lnTo>
                <a:lnTo>
                  <a:pt x="7597874" y="38539"/>
                </a:lnTo>
                <a:lnTo>
                  <a:pt x="7652060" y="41059"/>
                </a:lnTo>
                <a:lnTo>
                  <a:pt x="7706287" y="43660"/>
                </a:lnTo>
                <a:lnTo>
                  <a:pt x="7760552" y="46343"/>
                </a:lnTo>
                <a:lnTo>
                  <a:pt x="7814852" y="49109"/>
                </a:lnTo>
                <a:lnTo>
                  <a:pt x="7869184" y="51956"/>
                </a:lnTo>
                <a:lnTo>
                  <a:pt x="7916865" y="54559"/>
                </a:lnTo>
                <a:lnTo>
                  <a:pt x="7965266" y="57335"/>
                </a:lnTo>
                <a:lnTo>
                  <a:pt x="8014363" y="60280"/>
                </a:lnTo>
                <a:lnTo>
                  <a:pt x="8064133" y="63391"/>
                </a:lnTo>
                <a:lnTo>
                  <a:pt x="8114551" y="66662"/>
                </a:lnTo>
                <a:lnTo>
                  <a:pt x="8165596" y="70090"/>
                </a:lnTo>
                <a:lnTo>
                  <a:pt x="8217242" y="73670"/>
                </a:lnTo>
                <a:lnTo>
                  <a:pt x="8269468" y="77398"/>
                </a:lnTo>
                <a:lnTo>
                  <a:pt x="8322249" y="81271"/>
                </a:lnTo>
                <a:lnTo>
                  <a:pt x="8375562" y="85283"/>
                </a:lnTo>
                <a:lnTo>
                  <a:pt x="8429383" y="89432"/>
                </a:lnTo>
                <a:lnTo>
                  <a:pt x="8483690" y="93711"/>
                </a:lnTo>
                <a:lnTo>
                  <a:pt x="8538458" y="98119"/>
                </a:lnTo>
                <a:lnTo>
                  <a:pt x="8593665" y="102649"/>
                </a:lnTo>
                <a:lnTo>
                  <a:pt x="8649286" y="107298"/>
                </a:lnTo>
                <a:lnTo>
                  <a:pt x="8705299" y="112063"/>
                </a:lnTo>
                <a:lnTo>
                  <a:pt x="8761679" y="116938"/>
                </a:lnTo>
                <a:lnTo>
                  <a:pt x="8818405" y="121919"/>
                </a:lnTo>
                <a:lnTo>
                  <a:pt x="8875451" y="127003"/>
                </a:lnTo>
                <a:lnTo>
                  <a:pt x="8932795" y="132185"/>
                </a:lnTo>
                <a:lnTo>
                  <a:pt x="8990413" y="137461"/>
                </a:lnTo>
                <a:lnTo>
                  <a:pt x="9048281" y="142827"/>
                </a:lnTo>
                <a:lnTo>
                  <a:pt x="9106378" y="148278"/>
                </a:lnTo>
                <a:lnTo>
                  <a:pt x="9164678" y="153811"/>
                </a:lnTo>
                <a:lnTo>
                  <a:pt x="9223158" y="159421"/>
                </a:lnTo>
                <a:lnTo>
                  <a:pt x="9281795" y="165104"/>
                </a:lnTo>
                <a:lnTo>
                  <a:pt x="9340567" y="170857"/>
                </a:lnTo>
                <a:lnTo>
                  <a:pt x="9399448" y="176674"/>
                </a:lnTo>
                <a:lnTo>
                  <a:pt x="9458416" y="182551"/>
                </a:lnTo>
                <a:lnTo>
                  <a:pt x="9517447" y="188485"/>
                </a:lnTo>
                <a:lnTo>
                  <a:pt x="9576518" y="194471"/>
                </a:lnTo>
                <a:lnTo>
                  <a:pt x="9635605" y="200505"/>
                </a:lnTo>
                <a:lnTo>
                  <a:pt x="9694685" y="206583"/>
                </a:lnTo>
                <a:lnTo>
                  <a:pt x="9753735" y="212700"/>
                </a:lnTo>
                <a:lnTo>
                  <a:pt x="9812731" y="218854"/>
                </a:lnTo>
                <a:lnTo>
                  <a:pt x="9871650" y="225038"/>
                </a:lnTo>
                <a:lnTo>
                  <a:pt x="9930468" y="231250"/>
                </a:lnTo>
                <a:lnTo>
                  <a:pt x="9989161" y="237484"/>
                </a:lnTo>
                <a:lnTo>
                  <a:pt x="10047707" y="243737"/>
                </a:lnTo>
                <a:lnTo>
                  <a:pt x="10106082" y="250005"/>
                </a:lnTo>
                <a:lnTo>
                  <a:pt x="10164263" y="256284"/>
                </a:lnTo>
                <a:lnTo>
                  <a:pt x="10222225" y="262569"/>
                </a:lnTo>
                <a:lnTo>
                  <a:pt x="10279946" y="268855"/>
                </a:lnTo>
                <a:lnTo>
                  <a:pt x="10337402" y="275140"/>
                </a:lnTo>
                <a:lnTo>
                  <a:pt x="10394570" y="281418"/>
                </a:lnTo>
                <a:lnTo>
                  <a:pt x="10451426" y="287686"/>
                </a:lnTo>
                <a:lnTo>
                  <a:pt x="10507947" y="293940"/>
                </a:lnTo>
                <a:lnTo>
                  <a:pt x="10564110" y="300174"/>
                </a:lnTo>
                <a:lnTo>
                  <a:pt x="10619890" y="306386"/>
                </a:lnTo>
                <a:lnTo>
                  <a:pt x="10675265" y="312570"/>
                </a:lnTo>
                <a:lnTo>
                  <a:pt x="10730211" y="318723"/>
                </a:lnTo>
                <a:lnTo>
                  <a:pt x="10784705" y="324841"/>
                </a:lnTo>
                <a:lnTo>
                  <a:pt x="10838723" y="330919"/>
                </a:lnTo>
                <a:lnTo>
                  <a:pt x="10892242" y="336953"/>
                </a:lnTo>
                <a:lnTo>
                  <a:pt x="10945238" y="342939"/>
                </a:lnTo>
                <a:lnTo>
                  <a:pt x="10997688" y="348873"/>
                </a:lnTo>
                <a:lnTo>
                  <a:pt x="11049569" y="354750"/>
                </a:lnTo>
                <a:lnTo>
                  <a:pt x="11100857" y="360567"/>
                </a:lnTo>
                <a:lnTo>
                  <a:pt x="11151528" y="366319"/>
                </a:lnTo>
                <a:lnTo>
                  <a:pt x="11201560" y="372003"/>
                </a:lnTo>
                <a:lnTo>
                  <a:pt x="11250928" y="377613"/>
                </a:lnTo>
                <a:lnTo>
                  <a:pt x="11299610" y="383146"/>
                </a:lnTo>
                <a:lnTo>
                  <a:pt x="11347581" y="388597"/>
                </a:lnTo>
                <a:lnTo>
                  <a:pt x="11394819" y="393963"/>
                </a:lnTo>
                <a:lnTo>
                  <a:pt x="11441300" y="399239"/>
                </a:lnTo>
                <a:lnTo>
                  <a:pt x="11487001" y="404421"/>
                </a:lnTo>
                <a:lnTo>
                  <a:pt x="11531898" y="409505"/>
                </a:lnTo>
                <a:lnTo>
                  <a:pt x="11575967" y="414486"/>
                </a:lnTo>
                <a:lnTo>
                  <a:pt x="11619186" y="419361"/>
                </a:lnTo>
                <a:lnTo>
                  <a:pt x="11661530" y="424126"/>
                </a:lnTo>
                <a:lnTo>
                  <a:pt x="11702977" y="428775"/>
                </a:lnTo>
                <a:lnTo>
                  <a:pt x="11743503" y="433305"/>
                </a:lnTo>
                <a:lnTo>
                  <a:pt x="11783084" y="437713"/>
                </a:lnTo>
                <a:lnTo>
                  <a:pt x="11821698" y="441992"/>
                </a:lnTo>
                <a:lnTo>
                  <a:pt x="11895927" y="450153"/>
                </a:lnTo>
                <a:lnTo>
                  <a:pt x="11966004" y="457754"/>
                </a:lnTo>
                <a:lnTo>
                  <a:pt x="12031741" y="464762"/>
                </a:lnTo>
                <a:lnTo>
                  <a:pt x="12092949" y="471144"/>
                </a:lnTo>
                <a:lnTo>
                  <a:pt x="12149442" y="476865"/>
                </a:lnTo>
                <a:lnTo>
                  <a:pt x="12175862" y="479468"/>
                </a:lnTo>
              </a:path>
            </a:pathLst>
          </a:custGeom>
          <a:noFill/>
          <a:ln cap="flat" cmpd="sng" w="952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6" name="Google Shape;196;p20"/>
          <p:cNvSpPr/>
          <p:nvPr/>
        </p:nvSpPr>
        <p:spPr>
          <a:xfrm>
            <a:off x="0" y="5651578"/>
            <a:ext cx="3974465" cy="1200785"/>
          </a:xfrm>
          <a:custGeom>
            <a:rect b="b" l="l" r="r" t="t"/>
            <a:pathLst>
              <a:path extrusionOk="0" h="1200784" w="3974465">
                <a:moveTo>
                  <a:pt x="0" y="0"/>
                </a:moveTo>
                <a:lnTo>
                  <a:pt x="74677" y="25466"/>
                </a:lnTo>
                <a:lnTo>
                  <a:pt x="127839" y="43591"/>
                </a:lnTo>
                <a:lnTo>
                  <a:pt x="180988" y="61707"/>
                </a:lnTo>
                <a:lnTo>
                  <a:pt x="234120" y="79810"/>
                </a:lnTo>
                <a:lnTo>
                  <a:pt x="287230" y="97898"/>
                </a:lnTo>
                <a:lnTo>
                  <a:pt x="340315" y="115968"/>
                </a:lnTo>
                <a:lnTo>
                  <a:pt x="393370" y="134016"/>
                </a:lnTo>
                <a:lnTo>
                  <a:pt x="446390" y="152039"/>
                </a:lnTo>
                <a:lnTo>
                  <a:pt x="499372" y="170035"/>
                </a:lnTo>
                <a:lnTo>
                  <a:pt x="552312" y="188000"/>
                </a:lnTo>
                <a:lnTo>
                  <a:pt x="605204" y="205930"/>
                </a:lnTo>
                <a:lnTo>
                  <a:pt x="658045" y="223824"/>
                </a:lnTo>
                <a:lnTo>
                  <a:pt x="710830" y="241678"/>
                </a:lnTo>
                <a:lnTo>
                  <a:pt x="763555" y="259488"/>
                </a:lnTo>
                <a:lnTo>
                  <a:pt x="816217" y="277253"/>
                </a:lnTo>
                <a:lnTo>
                  <a:pt x="868809" y="294968"/>
                </a:lnTo>
                <a:lnTo>
                  <a:pt x="921329" y="312630"/>
                </a:lnTo>
                <a:lnTo>
                  <a:pt x="973772" y="330237"/>
                </a:lnTo>
                <a:lnTo>
                  <a:pt x="1026134" y="347786"/>
                </a:lnTo>
                <a:lnTo>
                  <a:pt x="1078410" y="365272"/>
                </a:lnTo>
                <a:lnTo>
                  <a:pt x="1130597" y="382694"/>
                </a:lnTo>
                <a:lnTo>
                  <a:pt x="1182689" y="400048"/>
                </a:lnTo>
                <a:lnTo>
                  <a:pt x="1234683" y="417332"/>
                </a:lnTo>
                <a:lnTo>
                  <a:pt x="1286574" y="434541"/>
                </a:lnTo>
                <a:lnTo>
                  <a:pt x="1338358" y="451673"/>
                </a:lnTo>
                <a:lnTo>
                  <a:pt x="1390031" y="468725"/>
                </a:lnTo>
                <a:lnTo>
                  <a:pt x="1441588" y="485693"/>
                </a:lnTo>
                <a:lnTo>
                  <a:pt x="1493026" y="502575"/>
                </a:lnTo>
                <a:lnTo>
                  <a:pt x="1544339" y="519368"/>
                </a:lnTo>
                <a:lnTo>
                  <a:pt x="1595525" y="536068"/>
                </a:lnTo>
                <a:lnTo>
                  <a:pt x="1646577" y="552673"/>
                </a:lnTo>
                <a:lnTo>
                  <a:pt x="1697493" y="569179"/>
                </a:lnTo>
                <a:lnTo>
                  <a:pt x="1748267" y="585583"/>
                </a:lnTo>
                <a:lnTo>
                  <a:pt x="1798896" y="601882"/>
                </a:lnTo>
                <a:lnTo>
                  <a:pt x="1849376" y="618074"/>
                </a:lnTo>
                <a:lnTo>
                  <a:pt x="1899701" y="634154"/>
                </a:lnTo>
                <a:lnTo>
                  <a:pt x="1949868" y="650120"/>
                </a:lnTo>
                <a:lnTo>
                  <a:pt x="1999872" y="665969"/>
                </a:lnTo>
                <a:lnTo>
                  <a:pt x="2049710" y="681698"/>
                </a:lnTo>
                <a:lnTo>
                  <a:pt x="2099377" y="697304"/>
                </a:lnTo>
                <a:lnTo>
                  <a:pt x="2148868" y="712782"/>
                </a:lnTo>
                <a:lnTo>
                  <a:pt x="2198179" y="728132"/>
                </a:lnTo>
                <a:lnTo>
                  <a:pt x="2247306" y="743349"/>
                </a:lnTo>
                <a:lnTo>
                  <a:pt x="2296245" y="758430"/>
                </a:lnTo>
                <a:lnTo>
                  <a:pt x="2344992" y="773372"/>
                </a:lnTo>
                <a:lnTo>
                  <a:pt x="2393542" y="788172"/>
                </a:lnTo>
                <a:lnTo>
                  <a:pt x="2441891" y="802828"/>
                </a:lnTo>
                <a:lnTo>
                  <a:pt x="2490034" y="817335"/>
                </a:lnTo>
                <a:lnTo>
                  <a:pt x="2537968" y="831692"/>
                </a:lnTo>
                <a:lnTo>
                  <a:pt x="2585688" y="845894"/>
                </a:lnTo>
                <a:lnTo>
                  <a:pt x="2633189" y="859938"/>
                </a:lnTo>
                <a:lnTo>
                  <a:pt x="2680468" y="873823"/>
                </a:lnTo>
                <a:lnTo>
                  <a:pt x="2727521" y="887544"/>
                </a:lnTo>
                <a:lnTo>
                  <a:pt x="2774342" y="901098"/>
                </a:lnTo>
                <a:lnTo>
                  <a:pt x="2820928" y="914483"/>
                </a:lnTo>
                <a:lnTo>
                  <a:pt x="2867275" y="927695"/>
                </a:lnTo>
                <a:lnTo>
                  <a:pt x="2913377" y="940731"/>
                </a:lnTo>
                <a:lnTo>
                  <a:pt x="2959232" y="953589"/>
                </a:lnTo>
                <a:lnTo>
                  <a:pt x="3004834" y="966264"/>
                </a:lnTo>
                <a:lnTo>
                  <a:pt x="3050179" y="978755"/>
                </a:lnTo>
                <a:lnTo>
                  <a:pt x="3095264" y="991057"/>
                </a:lnTo>
                <a:lnTo>
                  <a:pt x="3140083" y="1003168"/>
                </a:lnTo>
                <a:lnTo>
                  <a:pt x="3184633" y="1015084"/>
                </a:lnTo>
                <a:lnTo>
                  <a:pt x="3228909" y="1026804"/>
                </a:lnTo>
                <a:lnTo>
                  <a:pt x="3272906" y="1038323"/>
                </a:lnTo>
                <a:lnTo>
                  <a:pt x="3316622" y="1049638"/>
                </a:lnTo>
                <a:lnTo>
                  <a:pt x="3360050" y="1060747"/>
                </a:lnTo>
                <a:lnTo>
                  <a:pt x="3403188" y="1071646"/>
                </a:lnTo>
                <a:lnTo>
                  <a:pt x="3446031" y="1082332"/>
                </a:lnTo>
                <a:lnTo>
                  <a:pt x="3488574" y="1092802"/>
                </a:lnTo>
                <a:lnTo>
                  <a:pt x="3530813" y="1103053"/>
                </a:lnTo>
                <a:lnTo>
                  <a:pt x="3572745" y="1113082"/>
                </a:lnTo>
                <a:lnTo>
                  <a:pt x="3614364" y="1122886"/>
                </a:lnTo>
                <a:lnTo>
                  <a:pt x="3655666" y="1132462"/>
                </a:lnTo>
                <a:lnTo>
                  <a:pt x="3696648" y="1141807"/>
                </a:lnTo>
                <a:lnTo>
                  <a:pt x="3737304" y="1150917"/>
                </a:lnTo>
                <a:lnTo>
                  <a:pt x="3777631" y="1159790"/>
                </a:lnTo>
                <a:lnTo>
                  <a:pt x="3817624" y="1168422"/>
                </a:lnTo>
                <a:lnTo>
                  <a:pt x="3857280" y="1176810"/>
                </a:lnTo>
                <a:lnTo>
                  <a:pt x="3896593" y="1184952"/>
                </a:lnTo>
                <a:lnTo>
                  <a:pt x="3935559" y="1192844"/>
                </a:lnTo>
                <a:lnTo>
                  <a:pt x="3974175" y="1200483"/>
                </a:lnTo>
              </a:path>
            </a:pathLst>
          </a:custGeom>
          <a:noFill/>
          <a:ln cap="flat" cmpd="sng" w="952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7" name="Google Shape;197;p20"/>
          <p:cNvSpPr/>
          <p:nvPr/>
        </p:nvSpPr>
        <p:spPr>
          <a:xfrm>
            <a:off x="0" y="5288668"/>
            <a:ext cx="12176125" cy="1463675"/>
          </a:xfrm>
          <a:custGeom>
            <a:rect b="b" l="l" r="r" t="t"/>
            <a:pathLst>
              <a:path extrusionOk="0" h="1463675" w="12176125">
                <a:moveTo>
                  <a:pt x="0" y="0"/>
                </a:moveTo>
                <a:lnTo>
                  <a:pt x="60528" y="15853"/>
                </a:lnTo>
                <a:lnTo>
                  <a:pt x="98891" y="25880"/>
                </a:lnTo>
                <a:lnTo>
                  <a:pt x="137473" y="35936"/>
                </a:lnTo>
                <a:lnTo>
                  <a:pt x="176348" y="46032"/>
                </a:lnTo>
                <a:lnTo>
                  <a:pt x="215587" y="56177"/>
                </a:lnTo>
                <a:lnTo>
                  <a:pt x="255264" y="66381"/>
                </a:lnTo>
                <a:lnTo>
                  <a:pt x="295453" y="76655"/>
                </a:lnTo>
                <a:lnTo>
                  <a:pt x="336225" y="87008"/>
                </a:lnTo>
                <a:lnTo>
                  <a:pt x="377655" y="97450"/>
                </a:lnTo>
                <a:lnTo>
                  <a:pt x="419815" y="107991"/>
                </a:lnTo>
                <a:lnTo>
                  <a:pt x="462778" y="118641"/>
                </a:lnTo>
                <a:lnTo>
                  <a:pt x="506616" y="129410"/>
                </a:lnTo>
                <a:lnTo>
                  <a:pt x="551405" y="140307"/>
                </a:lnTo>
                <a:lnTo>
                  <a:pt x="597215" y="151343"/>
                </a:lnTo>
                <a:lnTo>
                  <a:pt x="644120" y="162527"/>
                </a:lnTo>
                <a:lnTo>
                  <a:pt x="692194" y="173870"/>
                </a:lnTo>
                <a:lnTo>
                  <a:pt x="741508" y="185381"/>
                </a:lnTo>
                <a:lnTo>
                  <a:pt x="792137" y="197070"/>
                </a:lnTo>
                <a:lnTo>
                  <a:pt x="844153" y="208947"/>
                </a:lnTo>
                <a:lnTo>
                  <a:pt x="897629" y="221021"/>
                </a:lnTo>
                <a:lnTo>
                  <a:pt x="952639" y="233304"/>
                </a:lnTo>
                <a:lnTo>
                  <a:pt x="1009254" y="245805"/>
                </a:lnTo>
                <a:lnTo>
                  <a:pt x="1067549" y="258533"/>
                </a:lnTo>
                <a:lnTo>
                  <a:pt x="1127596" y="271498"/>
                </a:lnTo>
                <a:lnTo>
                  <a:pt x="1189468" y="284711"/>
                </a:lnTo>
                <a:lnTo>
                  <a:pt x="1253239" y="298181"/>
                </a:lnTo>
                <a:lnTo>
                  <a:pt x="1318980" y="311919"/>
                </a:lnTo>
                <a:lnTo>
                  <a:pt x="1386766" y="325933"/>
                </a:lnTo>
                <a:lnTo>
                  <a:pt x="1456670" y="340235"/>
                </a:lnTo>
                <a:lnTo>
                  <a:pt x="1495032" y="348048"/>
                </a:lnTo>
                <a:lnTo>
                  <a:pt x="1534051" y="356004"/>
                </a:lnTo>
                <a:lnTo>
                  <a:pt x="1573716" y="364098"/>
                </a:lnTo>
                <a:lnTo>
                  <a:pt x="1614011" y="372325"/>
                </a:lnTo>
                <a:lnTo>
                  <a:pt x="1654923" y="380680"/>
                </a:lnTo>
                <a:lnTo>
                  <a:pt x="1696440" y="389159"/>
                </a:lnTo>
                <a:lnTo>
                  <a:pt x="1738547" y="397756"/>
                </a:lnTo>
                <a:lnTo>
                  <a:pt x="1781231" y="406467"/>
                </a:lnTo>
                <a:lnTo>
                  <a:pt x="1824478" y="415286"/>
                </a:lnTo>
                <a:lnTo>
                  <a:pt x="1868274" y="424209"/>
                </a:lnTo>
                <a:lnTo>
                  <a:pt x="1912607" y="433232"/>
                </a:lnTo>
                <a:lnTo>
                  <a:pt x="1957463" y="442348"/>
                </a:lnTo>
                <a:lnTo>
                  <a:pt x="2002828" y="451554"/>
                </a:lnTo>
                <a:lnTo>
                  <a:pt x="2048689" y="460844"/>
                </a:lnTo>
                <a:lnTo>
                  <a:pt x="2095032" y="470213"/>
                </a:lnTo>
                <a:lnTo>
                  <a:pt x="2141844" y="479657"/>
                </a:lnTo>
                <a:lnTo>
                  <a:pt x="2189110" y="489171"/>
                </a:lnTo>
                <a:lnTo>
                  <a:pt x="2236819" y="498750"/>
                </a:lnTo>
                <a:lnTo>
                  <a:pt x="2284955" y="508389"/>
                </a:lnTo>
                <a:lnTo>
                  <a:pt x="2333506" y="518083"/>
                </a:lnTo>
                <a:lnTo>
                  <a:pt x="2382458" y="527828"/>
                </a:lnTo>
                <a:lnTo>
                  <a:pt x="2431797" y="537618"/>
                </a:lnTo>
                <a:lnTo>
                  <a:pt x="2481511" y="547448"/>
                </a:lnTo>
                <a:lnTo>
                  <a:pt x="2531584" y="557314"/>
                </a:lnTo>
                <a:lnTo>
                  <a:pt x="2582005" y="567211"/>
                </a:lnTo>
                <a:lnTo>
                  <a:pt x="2632759" y="577134"/>
                </a:lnTo>
                <a:lnTo>
                  <a:pt x="2683834" y="587078"/>
                </a:lnTo>
                <a:lnTo>
                  <a:pt x="2735214" y="597039"/>
                </a:lnTo>
                <a:lnTo>
                  <a:pt x="2786887" y="607010"/>
                </a:lnTo>
                <a:lnTo>
                  <a:pt x="2838840" y="616988"/>
                </a:lnTo>
                <a:lnTo>
                  <a:pt x="2891058" y="626968"/>
                </a:lnTo>
                <a:lnTo>
                  <a:pt x="2943529" y="636945"/>
                </a:lnTo>
                <a:lnTo>
                  <a:pt x="2996238" y="646913"/>
                </a:lnTo>
                <a:lnTo>
                  <a:pt x="3049173" y="656869"/>
                </a:lnTo>
                <a:lnTo>
                  <a:pt x="3102319" y="666806"/>
                </a:lnTo>
                <a:lnTo>
                  <a:pt x="3155664" y="676721"/>
                </a:lnTo>
                <a:lnTo>
                  <a:pt x="3209193" y="686608"/>
                </a:lnTo>
                <a:lnTo>
                  <a:pt x="3262893" y="696463"/>
                </a:lnTo>
                <a:lnTo>
                  <a:pt x="3316751" y="706281"/>
                </a:lnTo>
                <a:lnTo>
                  <a:pt x="3370753" y="716056"/>
                </a:lnTo>
                <a:lnTo>
                  <a:pt x="3424886" y="725784"/>
                </a:lnTo>
                <a:lnTo>
                  <a:pt x="3479135" y="735460"/>
                </a:lnTo>
                <a:lnTo>
                  <a:pt x="3533488" y="745080"/>
                </a:lnTo>
                <a:lnTo>
                  <a:pt x="3587931" y="754638"/>
                </a:lnTo>
                <a:lnTo>
                  <a:pt x="3642451" y="764129"/>
                </a:lnTo>
                <a:lnTo>
                  <a:pt x="3697033" y="773549"/>
                </a:lnTo>
                <a:lnTo>
                  <a:pt x="3751665" y="782892"/>
                </a:lnTo>
                <a:lnTo>
                  <a:pt x="3806332" y="792155"/>
                </a:lnTo>
                <a:lnTo>
                  <a:pt x="3861022" y="801331"/>
                </a:lnTo>
                <a:lnTo>
                  <a:pt x="3915721" y="810417"/>
                </a:lnTo>
                <a:lnTo>
                  <a:pt x="3970415" y="819407"/>
                </a:lnTo>
                <a:lnTo>
                  <a:pt x="4025091" y="828296"/>
                </a:lnTo>
                <a:lnTo>
                  <a:pt x="4079736" y="837079"/>
                </a:lnTo>
                <a:lnTo>
                  <a:pt x="4134335" y="845753"/>
                </a:lnTo>
                <a:lnTo>
                  <a:pt x="4188875" y="854311"/>
                </a:lnTo>
                <a:lnTo>
                  <a:pt x="4243343" y="862749"/>
                </a:lnTo>
                <a:lnTo>
                  <a:pt x="4289707" y="869860"/>
                </a:lnTo>
                <a:lnTo>
                  <a:pt x="4336430" y="876978"/>
                </a:lnTo>
                <a:lnTo>
                  <a:pt x="4383502" y="884101"/>
                </a:lnTo>
                <a:lnTo>
                  <a:pt x="4430910" y="891227"/>
                </a:lnTo>
                <a:lnTo>
                  <a:pt x="4478643" y="898356"/>
                </a:lnTo>
                <a:lnTo>
                  <a:pt x="4526690" y="905486"/>
                </a:lnTo>
                <a:lnTo>
                  <a:pt x="4575039" y="912615"/>
                </a:lnTo>
                <a:lnTo>
                  <a:pt x="4623679" y="919741"/>
                </a:lnTo>
                <a:lnTo>
                  <a:pt x="4672599" y="926864"/>
                </a:lnTo>
                <a:lnTo>
                  <a:pt x="4721787" y="933982"/>
                </a:lnTo>
                <a:lnTo>
                  <a:pt x="4771232" y="941093"/>
                </a:lnTo>
                <a:lnTo>
                  <a:pt x="4820922" y="948196"/>
                </a:lnTo>
                <a:lnTo>
                  <a:pt x="4870846" y="955289"/>
                </a:lnTo>
                <a:lnTo>
                  <a:pt x="4920992" y="962371"/>
                </a:lnTo>
                <a:lnTo>
                  <a:pt x="4971350" y="969441"/>
                </a:lnTo>
                <a:lnTo>
                  <a:pt x="5021907" y="976496"/>
                </a:lnTo>
                <a:lnTo>
                  <a:pt x="5072653" y="983536"/>
                </a:lnTo>
                <a:lnTo>
                  <a:pt x="5123576" y="990558"/>
                </a:lnTo>
                <a:lnTo>
                  <a:pt x="5174664" y="997562"/>
                </a:lnTo>
                <a:lnTo>
                  <a:pt x="5225907" y="1004546"/>
                </a:lnTo>
                <a:lnTo>
                  <a:pt x="5277292" y="1011509"/>
                </a:lnTo>
                <a:lnTo>
                  <a:pt x="5328808" y="1018448"/>
                </a:lnTo>
                <a:lnTo>
                  <a:pt x="5380445" y="1025363"/>
                </a:lnTo>
                <a:lnTo>
                  <a:pt x="5432190" y="1032251"/>
                </a:lnTo>
                <a:lnTo>
                  <a:pt x="5484032" y="1039113"/>
                </a:lnTo>
                <a:lnTo>
                  <a:pt x="5535960" y="1045945"/>
                </a:lnTo>
                <a:lnTo>
                  <a:pt x="5587962" y="1052747"/>
                </a:lnTo>
                <a:lnTo>
                  <a:pt x="5640028" y="1059516"/>
                </a:lnTo>
                <a:lnTo>
                  <a:pt x="5692144" y="1066253"/>
                </a:lnTo>
                <a:lnTo>
                  <a:pt x="5744301" y="1072954"/>
                </a:lnTo>
                <a:lnTo>
                  <a:pt x="5796487" y="1079619"/>
                </a:lnTo>
                <a:lnTo>
                  <a:pt x="5848690" y="1086246"/>
                </a:lnTo>
                <a:lnTo>
                  <a:pt x="5900899" y="1092834"/>
                </a:lnTo>
                <a:lnTo>
                  <a:pt x="5953103" y="1099380"/>
                </a:lnTo>
                <a:lnTo>
                  <a:pt x="6005289" y="1105885"/>
                </a:lnTo>
                <a:lnTo>
                  <a:pt x="6057448" y="1112345"/>
                </a:lnTo>
                <a:lnTo>
                  <a:pt x="6109566" y="1118760"/>
                </a:lnTo>
                <a:lnTo>
                  <a:pt x="6161634" y="1125129"/>
                </a:lnTo>
                <a:lnTo>
                  <a:pt x="6213639" y="1131449"/>
                </a:lnTo>
                <a:lnTo>
                  <a:pt x="6265571" y="1137719"/>
                </a:lnTo>
                <a:lnTo>
                  <a:pt x="6317417" y="1143938"/>
                </a:lnTo>
                <a:lnTo>
                  <a:pt x="6369166" y="1150104"/>
                </a:lnTo>
                <a:lnTo>
                  <a:pt x="6420808" y="1156216"/>
                </a:lnTo>
                <a:lnTo>
                  <a:pt x="6472330" y="1162272"/>
                </a:lnTo>
                <a:lnTo>
                  <a:pt x="6523721" y="1168270"/>
                </a:lnTo>
                <a:lnTo>
                  <a:pt x="6574970" y="1174210"/>
                </a:lnTo>
                <a:lnTo>
                  <a:pt x="6626065" y="1180090"/>
                </a:lnTo>
                <a:lnTo>
                  <a:pt x="6676995" y="1185908"/>
                </a:lnTo>
                <a:lnTo>
                  <a:pt x="6727749" y="1191663"/>
                </a:lnTo>
                <a:lnTo>
                  <a:pt x="6778315" y="1197353"/>
                </a:lnTo>
                <a:lnTo>
                  <a:pt x="6828681" y="1202977"/>
                </a:lnTo>
                <a:lnTo>
                  <a:pt x="6878837" y="1208534"/>
                </a:lnTo>
                <a:lnTo>
                  <a:pt x="6928771" y="1214021"/>
                </a:lnTo>
                <a:lnTo>
                  <a:pt x="6978472" y="1219438"/>
                </a:lnTo>
                <a:lnTo>
                  <a:pt x="7027927" y="1224782"/>
                </a:lnTo>
                <a:lnTo>
                  <a:pt x="7077127" y="1230053"/>
                </a:lnTo>
                <a:lnTo>
                  <a:pt x="7126058" y="1235249"/>
                </a:lnTo>
                <a:lnTo>
                  <a:pt x="7174711" y="1240368"/>
                </a:lnTo>
                <a:lnTo>
                  <a:pt x="7223073" y="1245409"/>
                </a:lnTo>
                <a:lnTo>
                  <a:pt x="7271133" y="1250371"/>
                </a:lnTo>
                <a:lnTo>
                  <a:pt x="7318880" y="1255251"/>
                </a:lnTo>
                <a:lnTo>
                  <a:pt x="7366303" y="1260049"/>
                </a:lnTo>
                <a:lnTo>
                  <a:pt x="7413389" y="1264763"/>
                </a:lnTo>
                <a:lnTo>
                  <a:pt x="7460128" y="1269392"/>
                </a:lnTo>
                <a:lnTo>
                  <a:pt x="7506508" y="1273933"/>
                </a:lnTo>
                <a:lnTo>
                  <a:pt x="7552517" y="1278386"/>
                </a:lnTo>
                <a:lnTo>
                  <a:pt x="7608599" y="1283715"/>
                </a:lnTo>
                <a:lnTo>
                  <a:pt x="7664823" y="1288928"/>
                </a:lnTo>
                <a:lnTo>
                  <a:pt x="7721170" y="1294027"/>
                </a:lnTo>
                <a:lnTo>
                  <a:pt x="7777621" y="1299012"/>
                </a:lnTo>
                <a:lnTo>
                  <a:pt x="7834155" y="1303887"/>
                </a:lnTo>
                <a:lnTo>
                  <a:pt x="7890752" y="1308653"/>
                </a:lnTo>
                <a:lnTo>
                  <a:pt x="7947392" y="1313311"/>
                </a:lnTo>
                <a:lnTo>
                  <a:pt x="8004057" y="1317865"/>
                </a:lnTo>
                <a:lnTo>
                  <a:pt x="8060724" y="1322314"/>
                </a:lnTo>
                <a:lnTo>
                  <a:pt x="8117376" y="1326662"/>
                </a:lnTo>
                <a:lnTo>
                  <a:pt x="8173991" y="1330909"/>
                </a:lnTo>
                <a:lnTo>
                  <a:pt x="8230550" y="1335059"/>
                </a:lnTo>
                <a:lnTo>
                  <a:pt x="8287033" y="1339112"/>
                </a:lnTo>
                <a:lnTo>
                  <a:pt x="8343420" y="1343070"/>
                </a:lnTo>
                <a:lnTo>
                  <a:pt x="8399692" y="1346936"/>
                </a:lnTo>
                <a:lnTo>
                  <a:pt x="8455827" y="1350711"/>
                </a:lnTo>
                <a:lnTo>
                  <a:pt x="8511807" y="1354397"/>
                </a:lnTo>
                <a:lnTo>
                  <a:pt x="8567612" y="1357995"/>
                </a:lnTo>
                <a:lnTo>
                  <a:pt x="8623221" y="1361508"/>
                </a:lnTo>
                <a:lnTo>
                  <a:pt x="8678614" y="1364937"/>
                </a:lnTo>
                <a:lnTo>
                  <a:pt x="8733773" y="1368284"/>
                </a:lnTo>
                <a:lnTo>
                  <a:pt x="8788676" y="1371551"/>
                </a:lnTo>
                <a:lnTo>
                  <a:pt x="8843304" y="1374740"/>
                </a:lnTo>
                <a:lnTo>
                  <a:pt x="8897637" y="1377852"/>
                </a:lnTo>
                <a:lnTo>
                  <a:pt x="8951655" y="1380890"/>
                </a:lnTo>
                <a:lnTo>
                  <a:pt x="9005338" y="1383855"/>
                </a:lnTo>
                <a:lnTo>
                  <a:pt x="9058666" y="1386748"/>
                </a:lnTo>
                <a:lnTo>
                  <a:pt x="9111620" y="1389573"/>
                </a:lnTo>
                <a:lnTo>
                  <a:pt x="9164179" y="1392330"/>
                </a:lnTo>
                <a:lnTo>
                  <a:pt x="9216324" y="1395022"/>
                </a:lnTo>
                <a:lnTo>
                  <a:pt x="9268034" y="1397649"/>
                </a:lnTo>
                <a:lnTo>
                  <a:pt x="9319290" y="1400215"/>
                </a:lnTo>
                <a:lnTo>
                  <a:pt x="9370072" y="1402720"/>
                </a:lnTo>
                <a:lnTo>
                  <a:pt x="9420360" y="1405168"/>
                </a:lnTo>
                <a:lnTo>
                  <a:pt x="9470133" y="1407558"/>
                </a:lnTo>
                <a:lnTo>
                  <a:pt x="9519373" y="1409894"/>
                </a:lnTo>
                <a:lnTo>
                  <a:pt x="9568059" y="1412177"/>
                </a:lnTo>
                <a:lnTo>
                  <a:pt x="9616171" y="1414409"/>
                </a:lnTo>
                <a:lnTo>
                  <a:pt x="9663690" y="1416591"/>
                </a:lnTo>
                <a:lnTo>
                  <a:pt x="9710595" y="1418726"/>
                </a:lnTo>
                <a:lnTo>
                  <a:pt x="9756866" y="1420815"/>
                </a:lnTo>
                <a:lnTo>
                  <a:pt x="9802484" y="1422861"/>
                </a:lnTo>
                <a:lnTo>
                  <a:pt x="9847429" y="1424864"/>
                </a:lnTo>
                <a:lnTo>
                  <a:pt x="9891681" y="1426827"/>
                </a:lnTo>
                <a:lnTo>
                  <a:pt x="9935219" y="1428752"/>
                </a:lnTo>
                <a:lnTo>
                  <a:pt x="9978025" y="1430639"/>
                </a:lnTo>
                <a:lnTo>
                  <a:pt x="10020077" y="1432492"/>
                </a:lnTo>
                <a:lnTo>
                  <a:pt x="10061357" y="1434312"/>
                </a:lnTo>
                <a:lnTo>
                  <a:pt x="10101844" y="1436101"/>
                </a:lnTo>
                <a:lnTo>
                  <a:pt x="10141518" y="1437861"/>
                </a:lnTo>
                <a:lnTo>
                  <a:pt x="10180360" y="1439592"/>
                </a:lnTo>
                <a:lnTo>
                  <a:pt x="10255465" y="1442980"/>
                </a:lnTo>
                <a:lnTo>
                  <a:pt x="10291690" y="1444640"/>
                </a:lnTo>
                <a:lnTo>
                  <a:pt x="10376591" y="1448424"/>
                </a:lnTo>
                <a:lnTo>
                  <a:pt x="10455924" y="1451697"/>
                </a:lnTo>
                <a:lnTo>
                  <a:pt x="10530040" y="1454492"/>
                </a:lnTo>
                <a:lnTo>
                  <a:pt x="10599293" y="1456836"/>
                </a:lnTo>
                <a:lnTo>
                  <a:pt x="10664034" y="1458762"/>
                </a:lnTo>
                <a:lnTo>
                  <a:pt x="10724616" y="1460298"/>
                </a:lnTo>
                <a:lnTo>
                  <a:pt x="10781391" y="1461475"/>
                </a:lnTo>
                <a:lnTo>
                  <a:pt x="10834712" y="1462323"/>
                </a:lnTo>
                <a:lnTo>
                  <a:pt x="10884931" y="1462873"/>
                </a:lnTo>
                <a:lnTo>
                  <a:pt x="10932401" y="1463153"/>
                </a:lnTo>
                <a:lnTo>
                  <a:pt x="10977473" y="1463195"/>
                </a:lnTo>
                <a:lnTo>
                  <a:pt x="11020501" y="1463028"/>
                </a:lnTo>
                <a:lnTo>
                  <a:pt x="11061837" y="1462683"/>
                </a:lnTo>
                <a:lnTo>
                  <a:pt x="11101833" y="1462189"/>
                </a:lnTo>
                <a:lnTo>
                  <a:pt x="11140842" y="1461578"/>
                </a:lnTo>
                <a:lnTo>
                  <a:pt x="11179216" y="1460878"/>
                </a:lnTo>
                <a:lnTo>
                  <a:pt x="11255468" y="1459334"/>
                </a:lnTo>
                <a:lnTo>
                  <a:pt x="11294051" y="1458551"/>
                </a:lnTo>
                <a:lnTo>
                  <a:pt x="11333409" y="1457800"/>
                </a:lnTo>
                <a:lnTo>
                  <a:pt x="11373895" y="1457111"/>
                </a:lnTo>
                <a:lnTo>
                  <a:pt x="11415859" y="1456515"/>
                </a:lnTo>
                <a:lnTo>
                  <a:pt x="11477478" y="1455569"/>
                </a:lnTo>
                <a:lnTo>
                  <a:pt x="11536831" y="1454327"/>
                </a:lnTo>
                <a:lnTo>
                  <a:pt x="11594080" y="1452810"/>
                </a:lnTo>
                <a:lnTo>
                  <a:pt x="11649386" y="1451040"/>
                </a:lnTo>
                <a:lnTo>
                  <a:pt x="11702912" y="1449038"/>
                </a:lnTo>
                <a:lnTo>
                  <a:pt x="11754820" y="1446825"/>
                </a:lnTo>
                <a:lnTo>
                  <a:pt x="11805271" y="1444422"/>
                </a:lnTo>
                <a:lnTo>
                  <a:pt x="11854427" y="1441850"/>
                </a:lnTo>
                <a:lnTo>
                  <a:pt x="11902450" y="1439130"/>
                </a:lnTo>
                <a:lnTo>
                  <a:pt x="11949502" y="1436283"/>
                </a:lnTo>
                <a:lnTo>
                  <a:pt x="11995745" y="1433331"/>
                </a:lnTo>
                <a:lnTo>
                  <a:pt x="12041341" y="1430294"/>
                </a:lnTo>
                <a:lnTo>
                  <a:pt x="12086451" y="1427194"/>
                </a:lnTo>
                <a:lnTo>
                  <a:pt x="12131237" y="1424052"/>
                </a:lnTo>
                <a:lnTo>
                  <a:pt x="12175862" y="1420888"/>
                </a:lnTo>
              </a:path>
            </a:pathLst>
          </a:custGeom>
          <a:noFill/>
          <a:ln cap="flat" cmpd="sng" w="952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8" name="Google Shape;198;p20"/>
          <p:cNvSpPr/>
          <p:nvPr/>
        </p:nvSpPr>
        <p:spPr>
          <a:xfrm>
            <a:off x="2850006" y="5137841"/>
            <a:ext cx="9310370" cy="1714500"/>
          </a:xfrm>
          <a:custGeom>
            <a:rect b="b" l="l" r="r" t="t"/>
            <a:pathLst>
              <a:path extrusionOk="0" h="1714500" w="9310370">
                <a:moveTo>
                  <a:pt x="0" y="1714220"/>
                </a:moveTo>
                <a:lnTo>
                  <a:pt x="36078" y="1683710"/>
                </a:lnTo>
                <a:lnTo>
                  <a:pt x="72238" y="1653214"/>
                </a:lnTo>
                <a:lnTo>
                  <a:pt x="108561" y="1622750"/>
                </a:lnTo>
                <a:lnTo>
                  <a:pt x="145128" y="1592331"/>
                </a:lnTo>
                <a:lnTo>
                  <a:pt x="182021" y="1561973"/>
                </a:lnTo>
                <a:lnTo>
                  <a:pt x="219321" y="1531692"/>
                </a:lnTo>
                <a:lnTo>
                  <a:pt x="257110" y="1501502"/>
                </a:lnTo>
                <a:lnTo>
                  <a:pt x="295469" y="1471420"/>
                </a:lnTo>
                <a:lnTo>
                  <a:pt x="334479" y="1441459"/>
                </a:lnTo>
                <a:lnTo>
                  <a:pt x="374223" y="1411636"/>
                </a:lnTo>
                <a:lnTo>
                  <a:pt x="414781" y="1381966"/>
                </a:lnTo>
                <a:lnTo>
                  <a:pt x="456235" y="1352463"/>
                </a:lnTo>
                <a:lnTo>
                  <a:pt x="498667" y="1323144"/>
                </a:lnTo>
                <a:lnTo>
                  <a:pt x="542157" y="1294023"/>
                </a:lnTo>
                <a:lnTo>
                  <a:pt x="586787" y="1265117"/>
                </a:lnTo>
                <a:lnTo>
                  <a:pt x="632640" y="1236439"/>
                </a:lnTo>
                <a:lnTo>
                  <a:pt x="679795" y="1208005"/>
                </a:lnTo>
                <a:lnTo>
                  <a:pt x="728335" y="1179831"/>
                </a:lnTo>
                <a:lnTo>
                  <a:pt x="767514" y="1157815"/>
                </a:lnTo>
                <a:lnTo>
                  <a:pt x="807891" y="1135677"/>
                </a:lnTo>
                <a:lnTo>
                  <a:pt x="849375" y="1113452"/>
                </a:lnTo>
                <a:lnTo>
                  <a:pt x="891877" y="1091175"/>
                </a:lnTo>
                <a:lnTo>
                  <a:pt x="935306" y="1068881"/>
                </a:lnTo>
                <a:lnTo>
                  <a:pt x="979574" y="1046606"/>
                </a:lnTo>
                <a:lnTo>
                  <a:pt x="1024590" y="1024385"/>
                </a:lnTo>
                <a:lnTo>
                  <a:pt x="1070264" y="1002253"/>
                </a:lnTo>
                <a:lnTo>
                  <a:pt x="1116507" y="980244"/>
                </a:lnTo>
                <a:lnTo>
                  <a:pt x="1163229" y="958395"/>
                </a:lnTo>
                <a:lnTo>
                  <a:pt x="1210340" y="936740"/>
                </a:lnTo>
                <a:lnTo>
                  <a:pt x="1257751" y="915314"/>
                </a:lnTo>
                <a:lnTo>
                  <a:pt x="1305371" y="894153"/>
                </a:lnTo>
                <a:lnTo>
                  <a:pt x="1353110" y="873291"/>
                </a:lnTo>
                <a:lnTo>
                  <a:pt x="1400880" y="852764"/>
                </a:lnTo>
                <a:lnTo>
                  <a:pt x="1448589" y="832607"/>
                </a:lnTo>
                <a:lnTo>
                  <a:pt x="1496149" y="812856"/>
                </a:lnTo>
                <a:lnTo>
                  <a:pt x="1543470" y="793544"/>
                </a:lnTo>
                <a:lnTo>
                  <a:pt x="1590461" y="774708"/>
                </a:lnTo>
                <a:lnTo>
                  <a:pt x="1637034" y="756382"/>
                </a:lnTo>
                <a:lnTo>
                  <a:pt x="1683097" y="738601"/>
                </a:lnTo>
                <a:lnTo>
                  <a:pt x="1728562" y="721402"/>
                </a:lnTo>
                <a:lnTo>
                  <a:pt x="1773338" y="704818"/>
                </a:lnTo>
                <a:lnTo>
                  <a:pt x="1823457" y="686621"/>
                </a:lnTo>
                <a:lnTo>
                  <a:pt x="1871877" y="669382"/>
                </a:lnTo>
                <a:lnTo>
                  <a:pt x="1918875" y="653022"/>
                </a:lnTo>
                <a:lnTo>
                  <a:pt x="1964732" y="637461"/>
                </a:lnTo>
                <a:lnTo>
                  <a:pt x="2009725" y="622618"/>
                </a:lnTo>
                <a:lnTo>
                  <a:pt x="2054135" y="608414"/>
                </a:lnTo>
                <a:lnTo>
                  <a:pt x="2098239" y="594768"/>
                </a:lnTo>
                <a:lnTo>
                  <a:pt x="2142319" y="581600"/>
                </a:lnTo>
                <a:lnTo>
                  <a:pt x="2186651" y="568829"/>
                </a:lnTo>
                <a:lnTo>
                  <a:pt x="2231516" y="556376"/>
                </a:lnTo>
                <a:lnTo>
                  <a:pt x="2277192" y="544161"/>
                </a:lnTo>
                <a:lnTo>
                  <a:pt x="2323959" y="532103"/>
                </a:lnTo>
                <a:lnTo>
                  <a:pt x="2372095" y="520122"/>
                </a:lnTo>
                <a:lnTo>
                  <a:pt x="2421880" y="508139"/>
                </a:lnTo>
                <a:lnTo>
                  <a:pt x="2473593" y="496072"/>
                </a:lnTo>
                <a:lnTo>
                  <a:pt x="2527513" y="483842"/>
                </a:lnTo>
                <a:lnTo>
                  <a:pt x="2583918" y="471368"/>
                </a:lnTo>
                <a:lnTo>
                  <a:pt x="2643088" y="458571"/>
                </a:lnTo>
                <a:lnTo>
                  <a:pt x="2705302" y="445370"/>
                </a:lnTo>
                <a:lnTo>
                  <a:pt x="2770839" y="431685"/>
                </a:lnTo>
                <a:lnTo>
                  <a:pt x="2811362" y="423383"/>
                </a:lnTo>
                <a:lnTo>
                  <a:pt x="2853687" y="414901"/>
                </a:lnTo>
                <a:lnTo>
                  <a:pt x="2897696" y="406257"/>
                </a:lnTo>
                <a:lnTo>
                  <a:pt x="2943276" y="397466"/>
                </a:lnTo>
                <a:lnTo>
                  <a:pt x="2990309" y="388546"/>
                </a:lnTo>
                <a:lnTo>
                  <a:pt x="3038679" y="379512"/>
                </a:lnTo>
                <a:lnTo>
                  <a:pt x="3088270" y="370381"/>
                </a:lnTo>
                <a:lnTo>
                  <a:pt x="3138967" y="361168"/>
                </a:lnTo>
                <a:lnTo>
                  <a:pt x="3190654" y="351891"/>
                </a:lnTo>
                <a:lnTo>
                  <a:pt x="3243214" y="342566"/>
                </a:lnTo>
                <a:lnTo>
                  <a:pt x="3296531" y="333209"/>
                </a:lnTo>
                <a:lnTo>
                  <a:pt x="3350489" y="323836"/>
                </a:lnTo>
                <a:lnTo>
                  <a:pt x="3404973" y="314463"/>
                </a:lnTo>
                <a:lnTo>
                  <a:pt x="3459866" y="305108"/>
                </a:lnTo>
                <a:lnTo>
                  <a:pt x="3515053" y="295786"/>
                </a:lnTo>
                <a:lnTo>
                  <a:pt x="3570416" y="286513"/>
                </a:lnTo>
                <a:lnTo>
                  <a:pt x="3625841" y="277306"/>
                </a:lnTo>
                <a:lnTo>
                  <a:pt x="3681211" y="268182"/>
                </a:lnTo>
                <a:lnTo>
                  <a:pt x="3736411" y="259155"/>
                </a:lnTo>
                <a:lnTo>
                  <a:pt x="3791323" y="250244"/>
                </a:lnTo>
                <a:lnTo>
                  <a:pt x="3845833" y="241464"/>
                </a:lnTo>
                <a:lnTo>
                  <a:pt x="3899824" y="232831"/>
                </a:lnTo>
                <a:lnTo>
                  <a:pt x="3953179" y="224362"/>
                </a:lnTo>
                <a:lnTo>
                  <a:pt x="4005784" y="216073"/>
                </a:lnTo>
                <a:lnTo>
                  <a:pt x="4057523" y="207981"/>
                </a:lnTo>
                <a:lnTo>
                  <a:pt x="4108278" y="200101"/>
                </a:lnTo>
                <a:lnTo>
                  <a:pt x="4157934" y="192450"/>
                </a:lnTo>
                <a:lnTo>
                  <a:pt x="4206375" y="185044"/>
                </a:lnTo>
                <a:lnTo>
                  <a:pt x="4253485" y="177900"/>
                </a:lnTo>
                <a:lnTo>
                  <a:pt x="4299149" y="171035"/>
                </a:lnTo>
                <a:lnTo>
                  <a:pt x="4343249" y="164463"/>
                </a:lnTo>
                <a:lnTo>
                  <a:pt x="4385670" y="158202"/>
                </a:lnTo>
                <a:lnTo>
                  <a:pt x="4426296" y="152268"/>
                </a:lnTo>
                <a:lnTo>
                  <a:pt x="4465011" y="146677"/>
                </a:lnTo>
                <a:lnTo>
                  <a:pt x="4536836" y="136489"/>
                </a:lnTo>
                <a:lnTo>
                  <a:pt x="4601978" y="127507"/>
                </a:lnTo>
                <a:lnTo>
                  <a:pt x="4661257" y="119622"/>
                </a:lnTo>
                <a:lnTo>
                  <a:pt x="4715496" y="112726"/>
                </a:lnTo>
                <a:lnTo>
                  <a:pt x="4765517" y="106710"/>
                </a:lnTo>
                <a:lnTo>
                  <a:pt x="4812140" y="101465"/>
                </a:lnTo>
                <a:lnTo>
                  <a:pt x="4856189" y="96882"/>
                </a:lnTo>
                <a:lnTo>
                  <a:pt x="4898484" y="92853"/>
                </a:lnTo>
                <a:lnTo>
                  <a:pt x="4939848" y="89268"/>
                </a:lnTo>
                <a:lnTo>
                  <a:pt x="4981102" y="86019"/>
                </a:lnTo>
                <a:lnTo>
                  <a:pt x="5023069" y="82998"/>
                </a:lnTo>
                <a:lnTo>
                  <a:pt x="5066570" y="80095"/>
                </a:lnTo>
                <a:lnTo>
                  <a:pt x="5112426" y="77202"/>
                </a:lnTo>
                <a:lnTo>
                  <a:pt x="5161460" y="74209"/>
                </a:lnTo>
                <a:lnTo>
                  <a:pt x="5214494" y="71009"/>
                </a:lnTo>
                <a:lnTo>
                  <a:pt x="5272348" y="67492"/>
                </a:lnTo>
                <a:lnTo>
                  <a:pt x="5335846" y="63550"/>
                </a:lnTo>
                <a:lnTo>
                  <a:pt x="5378656" y="60904"/>
                </a:lnTo>
                <a:lnTo>
                  <a:pt x="5423149" y="58247"/>
                </a:lnTo>
                <a:lnTo>
                  <a:pt x="5469202" y="55585"/>
                </a:lnTo>
                <a:lnTo>
                  <a:pt x="5516697" y="52922"/>
                </a:lnTo>
                <a:lnTo>
                  <a:pt x="5565511" y="50265"/>
                </a:lnTo>
                <a:lnTo>
                  <a:pt x="5615525" y="47619"/>
                </a:lnTo>
                <a:lnTo>
                  <a:pt x="5666618" y="44989"/>
                </a:lnTo>
                <a:lnTo>
                  <a:pt x="5718669" y="42381"/>
                </a:lnTo>
                <a:lnTo>
                  <a:pt x="5771557" y="39800"/>
                </a:lnTo>
                <a:lnTo>
                  <a:pt x="5825162" y="37252"/>
                </a:lnTo>
                <a:lnTo>
                  <a:pt x="5879362" y="34741"/>
                </a:lnTo>
                <a:lnTo>
                  <a:pt x="5934039" y="32274"/>
                </a:lnTo>
                <a:lnTo>
                  <a:pt x="5989070" y="29856"/>
                </a:lnTo>
                <a:lnTo>
                  <a:pt x="6044335" y="27492"/>
                </a:lnTo>
                <a:lnTo>
                  <a:pt x="6099714" y="25188"/>
                </a:lnTo>
                <a:lnTo>
                  <a:pt x="6155085" y="22949"/>
                </a:lnTo>
                <a:lnTo>
                  <a:pt x="6210328" y="20781"/>
                </a:lnTo>
                <a:lnTo>
                  <a:pt x="6265323" y="18689"/>
                </a:lnTo>
                <a:lnTo>
                  <a:pt x="6319949" y="16678"/>
                </a:lnTo>
                <a:lnTo>
                  <a:pt x="6374085" y="14754"/>
                </a:lnTo>
                <a:lnTo>
                  <a:pt x="6427610" y="12922"/>
                </a:lnTo>
                <a:lnTo>
                  <a:pt x="6480404" y="11188"/>
                </a:lnTo>
                <a:lnTo>
                  <a:pt x="6532346" y="9557"/>
                </a:lnTo>
                <a:lnTo>
                  <a:pt x="6583315" y="8035"/>
                </a:lnTo>
                <a:lnTo>
                  <a:pt x="6633191" y="6627"/>
                </a:lnTo>
                <a:lnTo>
                  <a:pt x="6681854" y="5338"/>
                </a:lnTo>
                <a:lnTo>
                  <a:pt x="6729182" y="4174"/>
                </a:lnTo>
                <a:lnTo>
                  <a:pt x="7081845" y="0"/>
                </a:lnTo>
                <a:lnTo>
                  <a:pt x="7448610" y="463"/>
                </a:lnTo>
                <a:lnTo>
                  <a:pt x="7736704" y="2783"/>
                </a:lnTo>
                <a:lnTo>
                  <a:pt x="7853351" y="4174"/>
                </a:lnTo>
                <a:lnTo>
                  <a:pt x="8660853" y="4174"/>
                </a:lnTo>
                <a:lnTo>
                  <a:pt x="8721510" y="5486"/>
                </a:lnTo>
                <a:lnTo>
                  <a:pt x="8780895" y="7208"/>
                </a:lnTo>
                <a:lnTo>
                  <a:pt x="8838649" y="9259"/>
                </a:lnTo>
                <a:lnTo>
                  <a:pt x="8894417" y="11561"/>
                </a:lnTo>
                <a:lnTo>
                  <a:pt x="8947841" y="14033"/>
                </a:lnTo>
                <a:lnTo>
                  <a:pt x="8998565" y="16593"/>
                </a:lnTo>
                <a:lnTo>
                  <a:pt x="9046231" y="19163"/>
                </a:lnTo>
                <a:lnTo>
                  <a:pt x="9090484" y="21661"/>
                </a:lnTo>
                <a:lnTo>
                  <a:pt x="9130965" y="24007"/>
                </a:lnTo>
                <a:lnTo>
                  <a:pt x="9167319" y="26122"/>
                </a:lnTo>
                <a:lnTo>
                  <a:pt x="9199188" y="27924"/>
                </a:lnTo>
                <a:lnTo>
                  <a:pt x="9256584" y="31172"/>
                </a:lnTo>
                <a:lnTo>
                  <a:pt x="9280334" y="33120"/>
                </a:lnTo>
                <a:lnTo>
                  <a:pt x="9291220" y="35440"/>
                </a:lnTo>
                <a:lnTo>
                  <a:pt x="9310021" y="39800"/>
                </a:lnTo>
              </a:path>
            </a:pathLst>
          </a:custGeom>
          <a:noFill/>
          <a:ln cap="flat" cmpd="sng" w="952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9" name="Google Shape;199;p20"/>
          <p:cNvSpPr/>
          <p:nvPr/>
        </p:nvSpPr>
        <p:spPr>
          <a:xfrm>
            <a:off x="4072370" y="2723973"/>
            <a:ext cx="1979930" cy="1659255"/>
          </a:xfrm>
          <a:custGeom>
            <a:rect b="b" l="l" r="r" t="t"/>
            <a:pathLst>
              <a:path extrusionOk="0" h="1659254" w="1979929">
                <a:moveTo>
                  <a:pt x="1054356" y="1658645"/>
                </a:moveTo>
                <a:lnTo>
                  <a:pt x="0" y="1202099"/>
                </a:lnTo>
                <a:lnTo>
                  <a:pt x="65389" y="428972"/>
                </a:lnTo>
                <a:lnTo>
                  <a:pt x="925576" y="0"/>
                </a:lnTo>
                <a:lnTo>
                  <a:pt x="1979932" y="456545"/>
                </a:lnTo>
                <a:lnTo>
                  <a:pt x="1914543" y="1229672"/>
                </a:lnTo>
                <a:lnTo>
                  <a:pt x="1054356" y="1658645"/>
                </a:lnTo>
                <a:close/>
              </a:path>
            </a:pathLst>
          </a:custGeom>
          <a:solidFill>
            <a:srgbClr val="FFFFFF">
              <a:alpha val="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0" name="Google Shape;200;p20"/>
          <p:cNvSpPr/>
          <p:nvPr/>
        </p:nvSpPr>
        <p:spPr>
          <a:xfrm>
            <a:off x="4072370" y="2723973"/>
            <a:ext cx="1979930" cy="1659255"/>
          </a:xfrm>
          <a:custGeom>
            <a:rect b="b" l="l" r="r" t="t"/>
            <a:pathLst>
              <a:path extrusionOk="0" h="1659254" w="1979929">
                <a:moveTo>
                  <a:pt x="65389" y="428972"/>
                </a:moveTo>
                <a:lnTo>
                  <a:pt x="925576" y="0"/>
                </a:lnTo>
                <a:lnTo>
                  <a:pt x="1979932" y="456545"/>
                </a:lnTo>
                <a:lnTo>
                  <a:pt x="1914543" y="1229672"/>
                </a:lnTo>
                <a:lnTo>
                  <a:pt x="1054356" y="1658645"/>
                </a:lnTo>
                <a:lnTo>
                  <a:pt x="0" y="1202099"/>
                </a:lnTo>
                <a:lnTo>
                  <a:pt x="65389" y="428972"/>
                </a:lnTo>
                <a:close/>
              </a:path>
            </a:pathLst>
          </a:custGeom>
          <a:noFill/>
          <a:ln cap="flat" cmpd="sng" w="126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1" name="Google Shape;201;p20"/>
          <p:cNvSpPr/>
          <p:nvPr/>
        </p:nvSpPr>
        <p:spPr>
          <a:xfrm>
            <a:off x="5037546" y="3990799"/>
            <a:ext cx="1979930" cy="1659255"/>
          </a:xfrm>
          <a:custGeom>
            <a:rect b="b" l="l" r="r" t="t"/>
            <a:pathLst>
              <a:path extrusionOk="0" h="1659254" w="1979929">
                <a:moveTo>
                  <a:pt x="65389" y="428972"/>
                </a:moveTo>
                <a:lnTo>
                  <a:pt x="925576" y="0"/>
                </a:lnTo>
                <a:lnTo>
                  <a:pt x="1979932" y="456545"/>
                </a:lnTo>
                <a:lnTo>
                  <a:pt x="1914542" y="1229672"/>
                </a:lnTo>
                <a:lnTo>
                  <a:pt x="1054356" y="1658645"/>
                </a:lnTo>
                <a:lnTo>
                  <a:pt x="0" y="1202099"/>
                </a:lnTo>
                <a:lnTo>
                  <a:pt x="65389" y="428972"/>
                </a:lnTo>
                <a:close/>
              </a:path>
            </a:pathLst>
          </a:custGeom>
          <a:noFill/>
          <a:ln cap="flat" cmpd="sng" w="126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2" name="Google Shape;202;p20"/>
          <p:cNvSpPr/>
          <p:nvPr/>
        </p:nvSpPr>
        <p:spPr>
          <a:xfrm>
            <a:off x="5050247" y="1457148"/>
            <a:ext cx="1979930" cy="1659255"/>
          </a:xfrm>
          <a:custGeom>
            <a:rect b="b" l="l" r="r" t="t"/>
            <a:pathLst>
              <a:path extrusionOk="0" h="1659255" w="1979929">
                <a:moveTo>
                  <a:pt x="1054356" y="1658645"/>
                </a:moveTo>
                <a:lnTo>
                  <a:pt x="0" y="1202099"/>
                </a:lnTo>
                <a:lnTo>
                  <a:pt x="65389" y="428972"/>
                </a:lnTo>
                <a:lnTo>
                  <a:pt x="925576" y="0"/>
                </a:lnTo>
                <a:lnTo>
                  <a:pt x="1979932" y="456545"/>
                </a:lnTo>
                <a:lnTo>
                  <a:pt x="1914543" y="1229672"/>
                </a:lnTo>
                <a:lnTo>
                  <a:pt x="1054356" y="1658645"/>
                </a:lnTo>
                <a:close/>
              </a:path>
            </a:pathLst>
          </a:custGeom>
          <a:solidFill>
            <a:srgbClr val="FFFFFF">
              <a:alpha val="5882"/>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3" name="Google Shape;203;p20"/>
          <p:cNvSpPr/>
          <p:nvPr/>
        </p:nvSpPr>
        <p:spPr>
          <a:xfrm>
            <a:off x="5050247" y="1457148"/>
            <a:ext cx="1979930" cy="1659255"/>
          </a:xfrm>
          <a:custGeom>
            <a:rect b="b" l="l" r="r" t="t"/>
            <a:pathLst>
              <a:path extrusionOk="0" h="1659255" w="1979929">
                <a:moveTo>
                  <a:pt x="65389" y="428972"/>
                </a:moveTo>
                <a:lnTo>
                  <a:pt x="925576" y="0"/>
                </a:lnTo>
                <a:lnTo>
                  <a:pt x="1979932" y="456545"/>
                </a:lnTo>
                <a:lnTo>
                  <a:pt x="1914543" y="1229672"/>
                </a:lnTo>
                <a:lnTo>
                  <a:pt x="1054356" y="1658645"/>
                </a:lnTo>
                <a:lnTo>
                  <a:pt x="0" y="1202099"/>
                </a:lnTo>
                <a:lnTo>
                  <a:pt x="65389" y="428972"/>
                </a:lnTo>
                <a:close/>
              </a:path>
            </a:pathLst>
          </a:custGeom>
          <a:noFill/>
          <a:ln cap="flat" cmpd="sng" w="126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4" name="Google Shape;204;p20"/>
          <p:cNvSpPr/>
          <p:nvPr/>
        </p:nvSpPr>
        <p:spPr>
          <a:xfrm>
            <a:off x="4046970" y="190324"/>
            <a:ext cx="1979930" cy="1659255"/>
          </a:xfrm>
          <a:custGeom>
            <a:rect b="b" l="l" r="r" t="t"/>
            <a:pathLst>
              <a:path extrusionOk="0" h="1659255" w="1979929">
                <a:moveTo>
                  <a:pt x="1054356" y="1658645"/>
                </a:moveTo>
                <a:lnTo>
                  <a:pt x="0" y="1202099"/>
                </a:lnTo>
                <a:lnTo>
                  <a:pt x="65389" y="428972"/>
                </a:lnTo>
                <a:lnTo>
                  <a:pt x="925576" y="0"/>
                </a:lnTo>
                <a:lnTo>
                  <a:pt x="1979932" y="456545"/>
                </a:lnTo>
                <a:lnTo>
                  <a:pt x="1914543" y="1229672"/>
                </a:lnTo>
                <a:lnTo>
                  <a:pt x="1054356" y="1658645"/>
                </a:lnTo>
                <a:close/>
              </a:path>
            </a:pathLst>
          </a:custGeom>
          <a:solidFill>
            <a:srgbClr val="FFFFFF">
              <a:alpha val="2745"/>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5" name="Google Shape;205;p20"/>
          <p:cNvSpPr/>
          <p:nvPr/>
        </p:nvSpPr>
        <p:spPr>
          <a:xfrm>
            <a:off x="4046970" y="190324"/>
            <a:ext cx="1979930" cy="1659255"/>
          </a:xfrm>
          <a:custGeom>
            <a:rect b="b" l="l" r="r" t="t"/>
            <a:pathLst>
              <a:path extrusionOk="0" h="1659255" w="1979929">
                <a:moveTo>
                  <a:pt x="65389" y="428972"/>
                </a:moveTo>
                <a:lnTo>
                  <a:pt x="925576" y="0"/>
                </a:lnTo>
                <a:lnTo>
                  <a:pt x="1979932" y="456545"/>
                </a:lnTo>
                <a:lnTo>
                  <a:pt x="1914543" y="1229672"/>
                </a:lnTo>
                <a:lnTo>
                  <a:pt x="1054356" y="1658645"/>
                </a:lnTo>
                <a:lnTo>
                  <a:pt x="0" y="1202099"/>
                </a:lnTo>
                <a:lnTo>
                  <a:pt x="65389" y="428972"/>
                </a:lnTo>
                <a:close/>
              </a:path>
            </a:pathLst>
          </a:custGeom>
          <a:noFill/>
          <a:ln cap="flat" cmpd="sng" w="126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6" name="Google Shape;206;p20"/>
          <p:cNvSpPr/>
          <p:nvPr/>
        </p:nvSpPr>
        <p:spPr>
          <a:xfrm>
            <a:off x="6028120" y="5248099"/>
            <a:ext cx="1979930" cy="1610360"/>
          </a:xfrm>
          <a:custGeom>
            <a:rect b="b" l="l" r="r" t="t"/>
            <a:pathLst>
              <a:path extrusionOk="0" h="1610359" w="1979929">
                <a:moveTo>
                  <a:pt x="1152100" y="1609900"/>
                </a:moveTo>
                <a:lnTo>
                  <a:pt x="941784" y="1609900"/>
                </a:lnTo>
                <a:lnTo>
                  <a:pt x="0" y="1202099"/>
                </a:lnTo>
                <a:lnTo>
                  <a:pt x="65389" y="428972"/>
                </a:lnTo>
                <a:lnTo>
                  <a:pt x="925576" y="0"/>
                </a:lnTo>
                <a:lnTo>
                  <a:pt x="1979932" y="456545"/>
                </a:lnTo>
                <a:lnTo>
                  <a:pt x="1914542" y="1229672"/>
                </a:lnTo>
                <a:lnTo>
                  <a:pt x="1152100" y="1609900"/>
                </a:lnTo>
                <a:close/>
              </a:path>
            </a:pathLst>
          </a:custGeom>
          <a:solidFill>
            <a:srgbClr val="FFFFFF">
              <a:alpha val="4705"/>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7" name="Google Shape;207;p20"/>
          <p:cNvSpPr/>
          <p:nvPr/>
        </p:nvSpPr>
        <p:spPr>
          <a:xfrm>
            <a:off x="6093509" y="5248099"/>
            <a:ext cx="1915160" cy="1610360"/>
          </a:xfrm>
          <a:custGeom>
            <a:rect b="b" l="l" r="r" t="t"/>
            <a:pathLst>
              <a:path extrusionOk="0" h="1610359" w="1915159">
                <a:moveTo>
                  <a:pt x="0" y="428972"/>
                </a:moveTo>
                <a:lnTo>
                  <a:pt x="860187" y="0"/>
                </a:lnTo>
                <a:lnTo>
                  <a:pt x="1914543" y="456545"/>
                </a:lnTo>
                <a:lnTo>
                  <a:pt x="1849153" y="1229672"/>
                </a:lnTo>
                <a:lnTo>
                  <a:pt x="1086710" y="1609900"/>
                </a:lnTo>
              </a:path>
            </a:pathLst>
          </a:custGeom>
          <a:noFill/>
          <a:ln cap="flat" cmpd="sng" w="126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8" name="Google Shape;208;p20"/>
          <p:cNvSpPr/>
          <p:nvPr/>
        </p:nvSpPr>
        <p:spPr>
          <a:xfrm>
            <a:off x="6028120" y="5677072"/>
            <a:ext cx="942340" cy="1181100"/>
          </a:xfrm>
          <a:custGeom>
            <a:rect b="b" l="l" r="r" t="t"/>
            <a:pathLst>
              <a:path extrusionOk="0" h="1181100" w="942340">
                <a:moveTo>
                  <a:pt x="941784" y="1180927"/>
                </a:moveTo>
                <a:lnTo>
                  <a:pt x="0" y="773126"/>
                </a:lnTo>
                <a:lnTo>
                  <a:pt x="65389" y="0"/>
                </a:lnTo>
              </a:path>
            </a:pathLst>
          </a:custGeom>
          <a:noFill/>
          <a:ln cap="flat" cmpd="sng" w="126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9" name="Google Shape;209;p20"/>
          <p:cNvSpPr/>
          <p:nvPr/>
        </p:nvSpPr>
        <p:spPr>
          <a:xfrm>
            <a:off x="0" y="4007325"/>
            <a:ext cx="1063625" cy="1605280"/>
          </a:xfrm>
          <a:custGeom>
            <a:rect b="b" l="l" r="r" t="t"/>
            <a:pathLst>
              <a:path extrusionOk="0" h="1605279" w="1063625">
                <a:moveTo>
                  <a:pt x="137963" y="1605265"/>
                </a:moveTo>
                <a:lnTo>
                  <a:pt x="0" y="1545061"/>
                </a:lnTo>
                <a:lnTo>
                  <a:pt x="0" y="60632"/>
                </a:lnTo>
                <a:lnTo>
                  <a:pt x="130541" y="0"/>
                </a:lnTo>
                <a:lnTo>
                  <a:pt x="1063430" y="404441"/>
                </a:lnTo>
                <a:lnTo>
                  <a:pt x="1057702" y="1202983"/>
                </a:lnTo>
                <a:lnTo>
                  <a:pt x="137963" y="1605265"/>
                </a:lnTo>
                <a:close/>
              </a:path>
            </a:pathLst>
          </a:custGeom>
          <a:solidFill>
            <a:srgbClr val="FFFFFF">
              <a:alpha val="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0" name="Google Shape;210;p20"/>
          <p:cNvSpPr/>
          <p:nvPr/>
        </p:nvSpPr>
        <p:spPr>
          <a:xfrm>
            <a:off x="0" y="4007325"/>
            <a:ext cx="1063625" cy="1605280"/>
          </a:xfrm>
          <a:custGeom>
            <a:rect b="b" l="l" r="r" t="t"/>
            <a:pathLst>
              <a:path extrusionOk="0" h="1605279" w="1063625">
                <a:moveTo>
                  <a:pt x="0" y="60632"/>
                </a:moveTo>
                <a:lnTo>
                  <a:pt x="130541" y="0"/>
                </a:lnTo>
                <a:lnTo>
                  <a:pt x="1063430" y="404441"/>
                </a:lnTo>
                <a:lnTo>
                  <a:pt x="1057702" y="1202983"/>
                </a:lnTo>
                <a:lnTo>
                  <a:pt x="137963" y="1605265"/>
                </a:lnTo>
                <a:lnTo>
                  <a:pt x="0" y="1545061"/>
                </a:lnTo>
              </a:path>
            </a:pathLst>
          </a:custGeom>
          <a:noFill/>
          <a:ln cap="flat" cmpd="sng" w="126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1" name="Google Shape;211;p20"/>
          <p:cNvSpPr/>
          <p:nvPr/>
        </p:nvSpPr>
        <p:spPr>
          <a:xfrm>
            <a:off x="175458" y="5267150"/>
            <a:ext cx="1915160" cy="1591310"/>
          </a:xfrm>
          <a:custGeom>
            <a:rect b="b" l="l" r="r" t="t"/>
            <a:pathLst>
              <a:path extrusionOk="0" h="1591309" w="1915160">
                <a:moveTo>
                  <a:pt x="0" y="428972"/>
                </a:moveTo>
                <a:lnTo>
                  <a:pt x="860186" y="0"/>
                </a:lnTo>
                <a:lnTo>
                  <a:pt x="1914543" y="456545"/>
                </a:lnTo>
                <a:lnTo>
                  <a:pt x="1849153" y="1229672"/>
                </a:lnTo>
                <a:lnTo>
                  <a:pt x="1124911" y="1590849"/>
                </a:lnTo>
              </a:path>
            </a:pathLst>
          </a:custGeom>
          <a:noFill/>
          <a:ln cap="flat" cmpd="sng" w="126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2" name="Google Shape;212;p20"/>
          <p:cNvSpPr/>
          <p:nvPr/>
        </p:nvSpPr>
        <p:spPr>
          <a:xfrm>
            <a:off x="110069" y="5696122"/>
            <a:ext cx="897890" cy="1162050"/>
          </a:xfrm>
          <a:custGeom>
            <a:rect b="b" l="l" r="r" t="t"/>
            <a:pathLst>
              <a:path extrusionOk="0" h="1162050" w="897890">
                <a:moveTo>
                  <a:pt x="897788" y="1161876"/>
                </a:moveTo>
                <a:lnTo>
                  <a:pt x="0" y="773126"/>
                </a:lnTo>
                <a:lnTo>
                  <a:pt x="65389" y="0"/>
                </a:lnTo>
              </a:path>
            </a:pathLst>
          </a:custGeom>
          <a:noFill/>
          <a:ln cap="flat" cmpd="sng" w="126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3" name="Google Shape;213;p20"/>
          <p:cNvSpPr/>
          <p:nvPr/>
        </p:nvSpPr>
        <p:spPr>
          <a:xfrm>
            <a:off x="148169" y="2714449"/>
            <a:ext cx="1979930" cy="1659255"/>
          </a:xfrm>
          <a:custGeom>
            <a:rect b="b" l="l" r="r" t="t"/>
            <a:pathLst>
              <a:path extrusionOk="0" h="1659254" w="1979930">
                <a:moveTo>
                  <a:pt x="1054356" y="1658645"/>
                </a:moveTo>
                <a:lnTo>
                  <a:pt x="0" y="1202099"/>
                </a:lnTo>
                <a:lnTo>
                  <a:pt x="65389" y="428972"/>
                </a:lnTo>
                <a:lnTo>
                  <a:pt x="925576" y="0"/>
                </a:lnTo>
                <a:lnTo>
                  <a:pt x="1979932" y="456545"/>
                </a:lnTo>
                <a:lnTo>
                  <a:pt x="1914543" y="1229672"/>
                </a:lnTo>
                <a:lnTo>
                  <a:pt x="1054356" y="1658645"/>
                </a:lnTo>
                <a:close/>
              </a:path>
            </a:pathLst>
          </a:custGeom>
          <a:solidFill>
            <a:srgbClr val="FFFFFF">
              <a:alpha val="5882"/>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4" name="Google Shape;214;p20"/>
          <p:cNvSpPr/>
          <p:nvPr/>
        </p:nvSpPr>
        <p:spPr>
          <a:xfrm>
            <a:off x="148169" y="2714449"/>
            <a:ext cx="1979930" cy="1659255"/>
          </a:xfrm>
          <a:custGeom>
            <a:rect b="b" l="l" r="r" t="t"/>
            <a:pathLst>
              <a:path extrusionOk="0" h="1659254" w="1979930">
                <a:moveTo>
                  <a:pt x="65389" y="428972"/>
                </a:moveTo>
                <a:lnTo>
                  <a:pt x="925576" y="0"/>
                </a:lnTo>
                <a:lnTo>
                  <a:pt x="1979932" y="456545"/>
                </a:lnTo>
                <a:lnTo>
                  <a:pt x="1914543" y="1229672"/>
                </a:lnTo>
                <a:lnTo>
                  <a:pt x="1054356" y="1658645"/>
                </a:lnTo>
                <a:lnTo>
                  <a:pt x="0" y="1202099"/>
                </a:lnTo>
                <a:lnTo>
                  <a:pt x="65389" y="428972"/>
                </a:lnTo>
                <a:close/>
              </a:path>
            </a:pathLst>
          </a:custGeom>
          <a:noFill/>
          <a:ln cap="flat" cmpd="sng" w="126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5" name="Google Shape;215;p20"/>
          <p:cNvSpPr/>
          <p:nvPr/>
        </p:nvSpPr>
        <p:spPr>
          <a:xfrm>
            <a:off x="1113344" y="3990798"/>
            <a:ext cx="1979930" cy="1659255"/>
          </a:xfrm>
          <a:custGeom>
            <a:rect b="b" l="l" r="r" t="t"/>
            <a:pathLst>
              <a:path extrusionOk="0" h="1659254" w="1979930">
                <a:moveTo>
                  <a:pt x="65389" y="428972"/>
                </a:moveTo>
                <a:lnTo>
                  <a:pt x="925576" y="0"/>
                </a:lnTo>
                <a:lnTo>
                  <a:pt x="1979932" y="456545"/>
                </a:lnTo>
                <a:lnTo>
                  <a:pt x="1914543" y="1229672"/>
                </a:lnTo>
                <a:lnTo>
                  <a:pt x="1054356" y="1658645"/>
                </a:lnTo>
                <a:lnTo>
                  <a:pt x="0" y="1202099"/>
                </a:lnTo>
                <a:lnTo>
                  <a:pt x="65389" y="428972"/>
                </a:lnTo>
                <a:close/>
              </a:path>
            </a:pathLst>
          </a:custGeom>
          <a:noFill/>
          <a:ln cap="flat" cmpd="sng" w="126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6" name="Google Shape;216;p20"/>
          <p:cNvSpPr/>
          <p:nvPr/>
        </p:nvSpPr>
        <p:spPr>
          <a:xfrm>
            <a:off x="2156609" y="5276674"/>
            <a:ext cx="1915160" cy="1581785"/>
          </a:xfrm>
          <a:custGeom>
            <a:rect b="b" l="l" r="r" t="t"/>
            <a:pathLst>
              <a:path extrusionOk="0" h="1581784" w="1915160">
                <a:moveTo>
                  <a:pt x="0" y="428972"/>
                </a:moveTo>
                <a:lnTo>
                  <a:pt x="860186" y="0"/>
                </a:lnTo>
                <a:lnTo>
                  <a:pt x="1914543" y="456545"/>
                </a:lnTo>
                <a:lnTo>
                  <a:pt x="1849153" y="1229672"/>
                </a:lnTo>
                <a:lnTo>
                  <a:pt x="1144010" y="1581325"/>
                </a:lnTo>
              </a:path>
            </a:pathLst>
          </a:custGeom>
          <a:noFill/>
          <a:ln cap="flat" cmpd="sng" w="126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7" name="Google Shape;217;p20"/>
          <p:cNvSpPr/>
          <p:nvPr/>
        </p:nvSpPr>
        <p:spPr>
          <a:xfrm>
            <a:off x="2091220" y="5705647"/>
            <a:ext cx="876300" cy="1152525"/>
          </a:xfrm>
          <a:custGeom>
            <a:rect b="b" l="l" r="r" t="t"/>
            <a:pathLst>
              <a:path extrusionOk="0" h="1152525" w="876300">
                <a:moveTo>
                  <a:pt x="875792" y="1152352"/>
                </a:moveTo>
                <a:lnTo>
                  <a:pt x="0" y="773126"/>
                </a:lnTo>
                <a:lnTo>
                  <a:pt x="65389" y="0"/>
                </a:lnTo>
              </a:path>
            </a:pathLst>
          </a:custGeom>
          <a:noFill/>
          <a:ln cap="flat" cmpd="sng" w="126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8" name="Google Shape;218;p20"/>
          <p:cNvSpPr/>
          <p:nvPr/>
        </p:nvSpPr>
        <p:spPr>
          <a:xfrm>
            <a:off x="2116620" y="2723973"/>
            <a:ext cx="1979930" cy="1659255"/>
          </a:xfrm>
          <a:custGeom>
            <a:rect b="b" l="l" r="r" t="t"/>
            <a:pathLst>
              <a:path extrusionOk="0" h="1659254" w="1979929">
                <a:moveTo>
                  <a:pt x="1054356" y="1658645"/>
                </a:moveTo>
                <a:lnTo>
                  <a:pt x="0" y="1202099"/>
                </a:lnTo>
                <a:lnTo>
                  <a:pt x="65389" y="428972"/>
                </a:lnTo>
                <a:lnTo>
                  <a:pt x="925576" y="0"/>
                </a:lnTo>
                <a:lnTo>
                  <a:pt x="1979932" y="456545"/>
                </a:lnTo>
                <a:lnTo>
                  <a:pt x="1914543" y="1229672"/>
                </a:lnTo>
                <a:lnTo>
                  <a:pt x="1054356" y="1658645"/>
                </a:lnTo>
                <a:close/>
              </a:path>
            </a:pathLst>
          </a:custGeom>
          <a:solidFill>
            <a:srgbClr val="FFFFFF">
              <a:alpha val="5882"/>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9" name="Google Shape;219;p20"/>
          <p:cNvSpPr/>
          <p:nvPr/>
        </p:nvSpPr>
        <p:spPr>
          <a:xfrm>
            <a:off x="2116620" y="2723973"/>
            <a:ext cx="1979930" cy="1659255"/>
          </a:xfrm>
          <a:custGeom>
            <a:rect b="b" l="l" r="r" t="t"/>
            <a:pathLst>
              <a:path extrusionOk="0" h="1659254" w="1979929">
                <a:moveTo>
                  <a:pt x="65389" y="428972"/>
                </a:moveTo>
                <a:lnTo>
                  <a:pt x="925576" y="0"/>
                </a:lnTo>
                <a:lnTo>
                  <a:pt x="1979932" y="456545"/>
                </a:lnTo>
                <a:lnTo>
                  <a:pt x="1914543" y="1229672"/>
                </a:lnTo>
                <a:lnTo>
                  <a:pt x="1054356" y="1658645"/>
                </a:lnTo>
                <a:lnTo>
                  <a:pt x="0" y="1202099"/>
                </a:lnTo>
                <a:lnTo>
                  <a:pt x="65389" y="428972"/>
                </a:lnTo>
                <a:close/>
              </a:path>
            </a:pathLst>
          </a:custGeom>
          <a:noFill/>
          <a:ln cap="flat" cmpd="sng" w="126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0" name="Google Shape;220;p20"/>
          <p:cNvSpPr/>
          <p:nvPr/>
        </p:nvSpPr>
        <p:spPr>
          <a:xfrm>
            <a:off x="1138743" y="1428574"/>
            <a:ext cx="1979930" cy="1659255"/>
          </a:xfrm>
          <a:custGeom>
            <a:rect b="b" l="l" r="r" t="t"/>
            <a:pathLst>
              <a:path extrusionOk="0" h="1659255" w="1979930">
                <a:moveTo>
                  <a:pt x="65389" y="428972"/>
                </a:moveTo>
                <a:lnTo>
                  <a:pt x="925576" y="0"/>
                </a:lnTo>
                <a:lnTo>
                  <a:pt x="1979932" y="456545"/>
                </a:lnTo>
                <a:lnTo>
                  <a:pt x="1914543" y="1229672"/>
                </a:lnTo>
                <a:lnTo>
                  <a:pt x="1054356" y="1658645"/>
                </a:lnTo>
                <a:lnTo>
                  <a:pt x="0" y="1202099"/>
                </a:lnTo>
                <a:lnTo>
                  <a:pt x="65389" y="428972"/>
                </a:lnTo>
                <a:close/>
              </a:path>
            </a:pathLst>
          </a:custGeom>
          <a:noFill/>
          <a:ln cap="flat" cmpd="sng" w="126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1" name="Google Shape;221;p20"/>
          <p:cNvSpPr/>
          <p:nvPr/>
        </p:nvSpPr>
        <p:spPr>
          <a:xfrm>
            <a:off x="9152244" y="4009849"/>
            <a:ext cx="1979930" cy="1659255"/>
          </a:xfrm>
          <a:custGeom>
            <a:rect b="b" l="l" r="r" t="t"/>
            <a:pathLst>
              <a:path extrusionOk="0" h="1659254" w="1979929">
                <a:moveTo>
                  <a:pt x="1054356" y="1658645"/>
                </a:moveTo>
                <a:lnTo>
                  <a:pt x="0" y="1202099"/>
                </a:lnTo>
                <a:lnTo>
                  <a:pt x="65389" y="428972"/>
                </a:lnTo>
                <a:lnTo>
                  <a:pt x="925576" y="0"/>
                </a:lnTo>
                <a:lnTo>
                  <a:pt x="1979932" y="456545"/>
                </a:lnTo>
                <a:lnTo>
                  <a:pt x="1914543" y="1229672"/>
                </a:lnTo>
                <a:lnTo>
                  <a:pt x="1054356" y="1658645"/>
                </a:lnTo>
                <a:close/>
              </a:path>
            </a:pathLst>
          </a:custGeom>
          <a:solidFill>
            <a:srgbClr val="FFFFFF">
              <a:alpha val="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2" name="Google Shape;222;p20"/>
          <p:cNvSpPr/>
          <p:nvPr/>
        </p:nvSpPr>
        <p:spPr>
          <a:xfrm>
            <a:off x="9152244" y="4009849"/>
            <a:ext cx="1979930" cy="1659255"/>
          </a:xfrm>
          <a:custGeom>
            <a:rect b="b" l="l" r="r" t="t"/>
            <a:pathLst>
              <a:path extrusionOk="0" h="1659254" w="1979929">
                <a:moveTo>
                  <a:pt x="65389" y="428972"/>
                </a:moveTo>
                <a:lnTo>
                  <a:pt x="925576" y="0"/>
                </a:lnTo>
                <a:lnTo>
                  <a:pt x="1979932" y="456545"/>
                </a:lnTo>
                <a:lnTo>
                  <a:pt x="1914543" y="1229672"/>
                </a:lnTo>
                <a:lnTo>
                  <a:pt x="1054356" y="1658645"/>
                </a:lnTo>
                <a:lnTo>
                  <a:pt x="0" y="1202099"/>
                </a:lnTo>
                <a:lnTo>
                  <a:pt x="65389" y="428972"/>
                </a:lnTo>
                <a:close/>
              </a:path>
            </a:pathLst>
          </a:custGeom>
          <a:noFill/>
          <a:ln cap="flat" cmpd="sng" w="126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3" name="Google Shape;223;p20"/>
          <p:cNvSpPr/>
          <p:nvPr/>
        </p:nvSpPr>
        <p:spPr>
          <a:xfrm>
            <a:off x="10208209" y="5286200"/>
            <a:ext cx="1915160" cy="1572260"/>
          </a:xfrm>
          <a:custGeom>
            <a:rect b="b" l="l" r="r" t="t"/>
            <a:pathLst>
              <a:path extrusionOk="0" h="1572259" w="1915159">
                <a:moveTo>
                  <a:pt x="0" y="428972"/>
                </a:moveTo>
                <a:lnTo>
                  <a:pt x="860186" y="0"/>
                </a:lnTo>
                <a:lnTo>
                  <a:pt x="1914542" y="456545"/>
                </a:lnTo>
                <a:lnTo>
                  <a:pt x="1849153" y="1229672"/>
                </a:lnTo>
                <a:lnTo>
                  <a:pt x="1163111" y="1571799"/>
                </a:lnTo>
              </a:path>
            </a:pathLst>
          </a:custGeom>
          <a:noFill/>
          <a:ln cap="flat" cmpd="sng" w="126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4" name="Google Shape;224;p20"/>
          <p:cNvSpPr/>
          <p:nvPr/>
        </p:nvSpPr>
        <p:spPr>
          <a:xfrm>
            <a:off x="10142819" y="5715172"/>
            <a:ext cx="854075" cy="1143000"/>
          </a:xfrm>
          <a:custGeom>
            <a:rect b="b" l="l" r="r" t="t"/>
            <a:pathLst>
              <a:path extrusionOk="0" h="1143000" w="854075">
                <a:moveTo>
                  <a:pt x="853794" y="1142826"/>
                </a:moveTo>
                <a:lnTo>
                  <a:pt x="0" y="773126"/>
                </a:lnTo>
                <a:lnTo>
                  <a:pt x="65389" y="0"/>
                </a:lnTo>
              </a:path>
            </a:pathLst>
          </a:custGeom>
          <a:noFill/>
          <a:ln cap="flat" cmpd="sng" w="126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5" name="Google Shape;225;p20"/>
          <p:cNvSpPr/>
          <p:nvPr/>
        </p:nvSpPr>
        <p:spPr>
          <a:xfrm>
            <a:off x="10142821" y="2733499"/>
            <a:ext cx="1979930" cy="1659255"/>
          </a:xfrm>
          <a:custGeom>
            <a:rect b="b" l="l" r="r" t="t"/>
            <a:pathLst>
              <a:path extrusionOk="0" h="1659254" w="1979929">
                <a:moveTo>
                  <a:pt x="1054356" y="1658645"/>
                </a:moveTo>
                <a:lnTo>
                  <a:pt x="0" y="1202099"/>
                </a:lnTo>
                <a:lnTo>
                  <a:pt x="65388" y="428972"/>
                </a:lnTo>
                <a:lnTo>
                  <a:pt x="925576" y="0"/>
                </a:lnTo>
                <a:lnTo>
                  <a:pt x="1979932" y="456545"/>
                </a:lnTo>
                <a:lnTo>
                  <a:pt x="1914542" y="1229672"/>
                </a:lnTo>
                <a:lnTo>
                  <a:pt x="1054356" y="1658645"/>
                </a:lnTo>
                <a:close/>
              </a:path>
            </a:pathLst>
          </a:custGeom>
          <a:solidFill>
            <a:srgbClr val="FFFFFF">
              <a:alpha val="5882"/>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6" name="Google Shape;226;p20"/>
          <p:cNvSpPr/>
          <p:nvPr/>
        </p:nvSpPr>
        <p:spPr>
          <a:xfrm>
            <a:off x="10142821" y="2733499"/>
            <a:ext cx="1979930" cy="1659255"/>
          </a:xfrm>
          <a:custGeom>
            <a:rect b="b" l="l" r="r" t="t"/>
            <a:pathLst>
              <a:path extrusionOk="0" h="1659254" w="1979929">
                <a:moveTo>
                  <a:pt x="65388" y="428972"/>
                </a:moveTo>
                <a:lnTo>
                  <a:pt x="925576" y="0"/>
                </a:lnTo>
                <a:lnTo>
                  <a:pt x="1979932" y="456545"/>
                </a:lnTo>
                <a:lnTo>
                  <a:pt x="1914542" y="1229672"/>
                </a:lnTo>
                <a:lnTo>
                  <a:pt x="1054356" y="1658645"/>
                </a:lnTo>
                <a:lnTo>
                  <a:pt x="0" y="1202099"/>
                </a:lnTo>
                <a:lnTo>
                  <a:pt x="65388" y="428972"/>
                </a:lnTo>
                <a:close/>
              </a:path>
            </a:pathLst>
          </a:custGeom>
          <a:noFill/>
          <a:ln cap="flat" cmpd="sng" w="126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7" name="Google Shape;227;p20"/>
          <p:cNvSpPr/>
          <p:nvPr/>
        </p:nvSpPr>
        <p:spPr>
          <a:xfrm>
            <a:off x="11180410" y="4035900"/>
            <a:ext cx="1012190" cy="1605280"/>
          </a:xfrm>
          <a:custGeom>
            <a:rect b="b" l="l" r="r" t="t"/>
            <a:pathLst>
              <a:path extrusionOk="0" h="1605279" w="1012190">
                <a:moveTo>
                  <a:pt x="932889" y="1605266"/>
                </a:moveTo>
                <a:lnTo>
                  <a:pt x="0" y="1200823"/>
                </a:lnTo>
                <a:lnTo>
                  <a:pt x="5727" y="402282"/>
                </a:lnTo>
                <a:lnTo>
                  <a:pt x="925466" y="0"/>
                </a:lnTo>
                <a:lnTo>
                  <a:pt x="1011588" y="41923"/>
                </a:lnTo>
                <a:lnTo>
                  <a:pt x="1011588" y="1573360"/>
                </a:lnTo>
                <a:lnTo>
                  <a:pt x="932889" y="1605266"/>
                </a:lnTo>
                <a:close/>
              </a:path>
            </a:pathLst>
          </a:custGeom>
          <a:solidFill>
            <a:srgbClr val="FFFFFF">
              <a:alpha val="2745"/>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8" name="Google Shape;228;p20"/>
          <p:cNvSpPr/>
          <p:nvPr/>
        </p:nvSpPr>
        <p:spPr>
          <a:xfrm>
            <a:off x="11186138" y="4035900"/>
            <a:ext cx="1006475" cy="402590"/>
          </a:xfrm>
          <a:custGeom>
            <a:rect b="b" l="l" r="r" t="t"/>
            <a:pathLst>
              <a:path extrusionOk="0" h="402589" w="1006475">
                <a:moveTo>
                  <a:pt x="0" y="402282"/>
                </a:moveTo>
                <a:lnTo>
                  <a:pt x="919739" y="0"/>
                </a:lnTo>
                <a:lnTo>
                  <a:pt x="1005861" y="41923"/>
                </a:lnTo>
              </a:path>
            </a:pathLst>
          </a:custGeom>
          <a:noFill/>
          <a:ln cap="flat" cmpd="sng" w="126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9" name="Google Shape;229;p20"/>
          <p:cNvSpPr/>
          <p:nvPr/>
        </p:nvSpPr>
        <p:spPr>
          <a:xfrm>
            <a:off x="11180410" y="4438183"/>
            <a:ext cx="1012190" cy="1203325"/>
          </a:xfrm>
          <a:custGeom>
            <a:rect b="b" l="l" r="r" t="t"/>
            <a:pathLst>
              <a:path extrusionOk="0" h="1203325" w="1012190">
                <a:moveTo>
                  <a:pt x="1011588" y="1171077"/>
                </a:moveTo>
                <a:lnTo>
                  <a:pt x="932889" y="1202983"/>
                </a:lnTo>
                <a:lnTo>
                  <a:pt x="0" y="798540"/>
                </a:lnTo>
                <a:lnTo>
                  <a:pt x="5727" y="0"/>
                </a:lnTo>
              </a:path>
            </a:pathLst>
          </a:custGeom>
          <a:noFill/>
          <a:ln cap="flat" cmpd="sng" w="126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0" name="Google Shape;230;p20"/>
          <p:cNvSpPr/>
          <p:nvPr/>
        </p:nvSpPr>
        <p:spPr>
          <a:xfrm>
            <a:off x="11186139" y="1492725"/>
            <a:ext cx="1006475" cy="402590"/>
          </a:xfrm>
          <a:custGeom>
            <a:rect b="b" l="l" r="r" t="t"/>
            <a:pathLst>
              <a:path extrusionOk="0" h="402589" w="1006475">
                <a:moveTo>
                  <a:pt x="0" y="402282"/>
                </a:moveTo>
                <a:lnTo>
                  <a:pt x="919739" y="0"/>
                </a:lnTo>
                <a:lnTo>
                  <a:pt x="1005859" y="36749"/>
                </a:lnTo>
              </a:path>
            </a:pathLst>
          </a:custGeom>
          <a:noFill/>
          <a:ln cap="flat" cmpd="sng" w="126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1" name="Google Shape;231;p20"/>
          <p:cNvSpPr/>
          <p:nvPr/>
        </p:nvSpPr>
        <p:spPr>
          <a:xfrm>
            <a:off x="11180411" y="1895008"/>
            <a:ext cx="1012190" cy="1203325"/>
          </a:xfrm>
          <a:custGeom>
            <a:rect b="b" l="l" r="r" t="t"/>
            <a:pathLst>
              <a:path extrusionOk="0" h="1203325" w="1012190">
                <a:moveTo>
                  <a:pt x="1011588" y="1168259"/>
                </a:moveTo>
                <a:lnTo>
                  <a:pt x="932889" y="1202983"/>
                </a:lnTo>
                <a:lnTo>
                  <a:pt x="0" y="798541"/>
                </a:lnTo>
                <a:lnTo>
                  <a:pt x="5728" y="0"/>
                </a:lnTo>
              </a:path>
            </a:pathLst>
          </a:custGeom>
          <a:noFill/>
          <a:ln cap="flat" cmpd="sng" w="126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2" name="Google Shape;232;p20"/>
          <p:cNvSpPr/>
          <p:nvPr/>
        </p:nvSpPr>
        <p:spPr>
          <a:xfrm>
            <a:off x="6081656" y="0"/>
            <a:ext cx="4906010" cy="6250305"/>
          </a:xfrm>
          <a:custGeom>
            <a:rect b="b" l="l" r="r" t="t"/>
            <a:pathLst>
              <a:path extrusionOk="0" h="6250305" w="4906009">
                <a:moveTo>
                  <a:pt x="4905599" y="0"/>
                </a:moveTo>
                <a:lnTo>
                  <a:pt x="4905599" y="6250289"/>
                </a:lnTo>
                <a:lnTo>
                  <a:pt x="0" y="6250289"/>
                </a:lnTo>
                <a:lnTo>
                  <a:pt x="0" y="0"/>
                </a:lnTo>
                <a:lnTo>
                  <a:pt x="4905599" y="0"/>
                </a:lnTo>
                <a:close/>
              </a:path>
            </a:pathLst>
          </a:custGeom>
          <a:solidFill>
            <a:srgbClr val="F4F4F4"/>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3" name="Google Shape;233;p20"/>
          <p:cNvSpPr/>
          <p:nvPr/>
        </p:nvSpPr>
        <p:spPr>
          <a:xfrm>
            <a:off x="6081656" y="0"/>
            <a:ext cx="4906010" cy="6250305"/>
          </a:xfrm>
          <a:custGeom>
            <a:rect b="b" l="l" r="r" t="t"/>
            <a:pathLst>
              <a:path extrusionOk="0" h="6250305" w="4906009">
                <a:moveTo>
                  <a:pt x="4905599" y="0"/>
                </a:moveTo>
                <a:lnTo>
                  <a:pt x="4905599" y="6250289"/>
                </a:lnTo>
                <a:lnTo>
                  <a:pt x="0" y="6250289"/>
                </a:lnTo>
                <a:lnTo>
                  <a:pt x="0" y="0"/>
                </a:lnTo>
              </a:path>
            </a:pathLst>
          </a:custGeom>
          <a:noFill/>
          <a:ln cap="flat" cmpd="sng" w="15850">
            <a:solidFill>
              <a:srgbClr val="6C6864"/>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4" name="Google Shape;234;p20"/>
          <p:cNvSpPr/>
          <p:nvPr/>
        </p:nvSpPr>
        <p:spPr>
          <a:xfrm>
            <a:off x="6198794" y="0"/>
            <a:ext cx="4674235" cy="2291715"/>
          </a:xfrm>
          <a:custGeom>
            <a:rect b="b" l="l" r="r" t="t"/>
            <a:pathLst>
              <a:path extrusionOk="0" h="2291715" w="4674234">
                <a:moveTo>
                  <a:pt x="4673699" y="0"/>
                </a:moveTo>
                <a:lnTo>
                  <a:pt x="4673699" y="2291489"/>
                </a:lnTo>
                <a:lnTo>
                  <a:pt x="0" y="2291489"/>
                </a:lnTo>
                <a:lnTo>
                  <a:pt x="0" y="0"/>
                </a:lnTo>
                <a:lnTo>
                  <a:pt x="4673699" y="0"/>
                </a:lnTo>
                <a:close/>
              </a:path>
            </a:pathLst>
          </a:custGeom>
          <a:solidFill>
            <a:srgbClr val="CCAE0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5" name="Google Shape;235;p20"/>
          <p:cNvSpPr/>
          <p:nvPr/>
        </p:nvSpPr>
        <p:spPr>
          <a:xfrm>
            <a:off x="6201185" y="6129084"/>
            <a:ext cx="4674235" cy="0"/>
          </a:xfrm>
          <a:custGeom>
            <a:rect b="b" l="l" r="r" t="t"/>
            <a:pathLst>
              <a:path extrusionOk="0" h="120000" w="4674234">
                <a:moveTo>
                  <a:pt x="0" y="0"/>
                </a:moveTo>
                <a:lnTo>
                  <a:pt x="4673699" y="0"/>
                </a:lnTo>
              </a:path>
            </a:pathLst>
          </a:custGeom>
          <a:noFill/>
          <a:ln cap="flat" cmpd="sng" w="81575">
            <a:solidFill>
              <a:srgbClr val="6EA0B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6" name="Google Shape;236;p20"/>
          <p:cNvSpPr txBox="1"/>
          <p:nvPr/>
        </p:nvSpPr>
        <p:spPr>
          <a:xfrm>
            <a:off x="644525" y="608670"/>
            <a:ext cx="1175385" cy="9398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6000"/>
              <a:buFont typeface="Arial"/>
              <a:buNone/>
            </a:pPr>
            <a:r>
              <a:rPr b="0" i="0" lang="en-US" sz="6000" u="none" cap="none" strike="noStrike">
                <a:solidFill>
                  <a:srgbClr val="F1C131"/>
                </a:solidFill>
                <a:latin typeface="Calibri"/>
                <a:ea typeface="Calibri"/>
                <a:cs typeface="Calibri"/>
                <a:sym typeface="Calibri"/>
              </a:rPr>
              <a:t>IDA</a:t>
            </a:r>
            <a:endParaRPr b="0" i="0" sz="6000" u="none" cap="none" strike="noStrike">
              <a:solidFill>
                <a:schemeClr val="dk1"/>
              </a:solidFill>
              <a:latin typeface="Calibri"/>
              <a:ea typeface="Calibri"/>
              <a:cs typeface="Calibri"/>
              <a:sym typeface="Calibri"/>
            </a:endParaRPr>
          </a:p>
        </p:txBody>
      </p:sp>
      <p:sp>
        <p:nvSpPr>
          <p:cNvPr id="237" name="Google Shape;237;p20"/>
          <p:cNvSpPr txBox="1"/>
          <p:nvPr>
            <p:ph type="title"/>
          </p:nvPr>
        </p:nvSpPr>
        <p:spPr>
          <a:xfrm>
            <a:off x="1197715" y="1942175"/>
            <a:ext cx="2898900" cy="9363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SzPts val="1400"/>
              <a:buNone/>
            </a:pPr>
            <a:r>
              <a:rPr lang="en-US" sz="6000">
                <a:solidFill>
                  <a:srgbClr val="F1C131"/>
                </a:solidFill>
                <a:latin typeface="Calibri"/>
                <a:ea typeface="Calibri"/>
                <a:cs typeface="Calibri"/>
                <a:sym typeface="Calibri"/>
              </a:rPr>
              <a:t>HIGH</a:t>
            </a:r>
            <a:endParaRPr sz="6000">
              <a:latin typeface="Calibri"/>
              <a:ea typeface="Calibri"/>
              <a:cs typeface="Calibri"/>
              <a:sym typeface="Calibri"/>
            </a:endParaRPr>
          </a:p>
        </p:txBody>
      </p:sp>
      <p:sp>
        <p:nvSpPr>
          <p:cNvPr id="238" name="Google Shape;238;p20"/>
          <p:cNvSpPr txBox="1"/>
          <p:nvPr/>
        </p:nvSpPr>
        <p:spPr>
          <a:xfrm>
            <a:off x="110075" y="3066125"/>
            <a:ext cx="5778900" cy="2748900"/>
          </a:xfrm>
          <a:prstGeom prst="rect">
            <a:avLst/>
          </a:prstGeom>
          <a:noFill/>
          <a:ln>
            <a:noFill/>
          </a:ln>
        </p:spPr>
        <p:txBody>
          <a:bodyPr anchorCtr="0" anchor="t" bIns="0" lIns="0" spcFirstLastPara="1" rIns="0" wrap="square" tIns="12700">
            <a:spAutoFit/>
          </a:bodyPr>
          <a:lstStyle/>
          <a:p>
            <a:pPr indent="0" lvl="0" marL="1118870" marR="0" rtl="0" algn="l">
              <a:lnSpc>
                <a:spcPct val="100000"/>
              </a:lnSpc>
              <a:spcBef>
                <a:spcPts val="0"/>
              </a:spcBef>
              <a:spcAft>
                <a:spcPts val="0"/>
              </a:spcAft>
              <a:buClr>
                <a:srgbClr val="000000"/>
              </a:buClr>
              <a:buSzPts val="6000"/>
              <a:buFont typeface="Arial"/>
              <a:buNone/>
            </a:pPr>
            <a:r>
              <a:rPr b="0" i="0" lang="en-US" sz="6000" u="none" cap="none" strike="noStrike">
                <a:solidFill>
                  <a:srgbClr val="F1C131"/>
                </a:solidFill>
                <a:latin typeface="Calibri"/>
                <a:ea typeface="Calibri"/>
                <a:cs typeface="Calibri"/>
                <a:sym typeface="Calibri"/>
              </a:rPr>
              <a:t>SCHOOL</a:t>
            </a:r>
            <a:endParaRPr b="0" i="0" sz="6000" u="none" cap="none" strike="noStrike">
              <a:solidFill>
                <a:schemeClr val="dk1"/>
              </a:solidFill>
              <a:latin typeface="Calibri"/>
              <a:ea typeface="Calibri"/>
              <a:cs typeface="Calibri"/>
              <a:sym typeface="Calibri"/>
            </a:endParaRPr>
          </a:p>
          <a:p>
            <a:pPr indent="0" lvl="0" marL="0" marR="0" rtl="0" algn="l">
              <a:lnSpc>
                <a:spcPct val="100000"/>
              </a:lnSpc>
              <a:spcBef>
                <a:spcPts val="30"/>
              </a:spcBef>
              <a:spcAft>
                <a:spcPts val="0"/>
              </a:spcAft>
              <a:buClr>
                <a:srgbClr val="000000"/>
              </a:buClr>
              <a:buSzPts val="6250"/>
              <a:buFont typeface="Arial"/>
              <a:buNone/>
            </a:pPr>
            <a:r>
              <a:t/>
            </a:r>
            <a:endParaRPr b="0" i="0" sz="6250" u="none" cap="none" strike="noStrike">
              <a:solidFill>
                <a:schemeClr val="dk1"/>
              </a:solidFill>
              <a:latin typeface="Times New Roman"/>
              <a:ea typeface="Times New Roman"/>
              <a:cs typeface="Times New Roman"/>
              <a:sym typeface="Times New Roman"/>
            </a:endParaRPr>
          </a:p>
          <a:p>
            <a:pPr indent="0" lvl="0" marL="12700" marR="0" rtl="0" algn="l">
              <a:lnSpc>
                <a:spcPct val="100000"/>
              </a:lnSpc>
              <a:spcBef>
                <a:spcPts val="0"/>
              </a:spcBef>
              <a:spcAft>
                <a:spcPts val="0"/>
              </a:spcAft>
              <a:buClr>
                <a:srgbClr val="000000"/>
              </a:buClr>
              <a:buSzPts val="5500"/>
              <a:buFont typeface="Arial"/>
              <a:buNone/>
            </a:pPr>
            <a:r>
              <a:rPr b="0" i="0" lang="en-US" sz="5500" u="none" cap="none" strike="noStrike">
                <a:solidFill>
                  <a:srgbClr val="F1C131"/>
                </a:solidFill>
                <a:latin typeface="Calibri"/>
                <a:ea typeface="Calibri"/>
                <a:cs typeface="Calibri"/>
                <a:sym typeface="Calibri"/>
              </a:rPr>
              <a:t>PRESENTS...</a:t>
            </a:r>
            <a:endParaRPr b="0" i="0" sz="5500" u="none" cap="none" strike="noStrike">
              <a:solidFill>
                <a:schemeClr val="dk1"/>
              </a:solidFill>
              <a:latin typeface="Calibri"/>
              <a:ea typeface="Calibri"/>
              <a:cs typeface="Calibri"/>
              <a:sym typeface="Calibri"/>
            </a:endParaRPr>
          </a:p>
        </p:txBody>
      </p:sp>
      <p:sp>
        <p:nvSpPr>
          <p:cNvPr id="239" name="Google Shape;239;p20"/>
          <p:cNvSpPr/>
          <p:nvPr/>
        </p:nvSpPr>
        <p:spPr>
          <a:xfrm>
            <a:off x="7041600" y="298800"/>
            <a:ext cx="2287874" cy="1675249"/>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0" name="Google Shape;240;p20"/>
          <p:cNvSpPr/>
          <p:nvPr/>
        </p:nvSpPr>
        <p:spPr>
          <a:xfrm>
            <a:off x="6510133" y="2851300"/>
            <a:ext cx="4087465" cy="29631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21"/>
          <p:cNvSpPr txBox="1"/>
          <p:nvPr>
            <p:ph type="title"/>
          </p:nvPr>
        </p:nvSpPr>
        <p:spPr>
          <a:xfrm>
            <a:off x="1042423" y="851950"/>
            <a:ext cx="5612100" cy="7824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SzPts val="1400"/>
              <a:buNone/>
            </a:pPr>
            <a:r>
              <a:rPr lang="en-US"/>
              <a:t>BASIC INFO</a:t>
            </a:r>
            <a:endParaRPr/>
          </a:p>
        </p:txBody>
      </p:sp>
      <p:sp>
        <p:nvSpPr>
          <p:cNvPr id="246" name="Google Shape;246;p21"/>
          <p:cNvSpPr txBox="1"/>
          <p:nvPr/>
        </p:nvSpPr>
        <p:spPr>
          <a:xfrm>
            <a:off x="602517" y="1886539"/>
            <a:ext cx="10520100" cy="4828200"/>
          </a:xfrm>
          <a:prstGeom prst="rect">
            <a:avLst/>
          </a:prstGeom>
          <a:noFill/>
          <a:ln>
            <a:noFill/>
          </a:ln>
        </p:spPr>
        <p:txBody>
          <a:bodyPr anchorCtr="0" anchor="t" bIns="0" lIns="0" spcFirstLastPara="1" rIns="0" wrap="square" tIns="12700">
            <a:spAutoFit/>
          </a:bodyPr>
          <a:lstStyle/>
          <a:p>
            <a:pPr indent="-255904" lvl="0" marL="255904" marR="0" rtl="0" algn="l">
              <a:lnSpc>
                <a:spcPct val="100000"/>
              </a:lnSpc>
              <a:spcBef>
                <a:spcPts val="0"/>
              </a:spcBef>
              <a:spcAft>
                <a:spcPts val="0"/>
              </a:spcAft>
              <a:buClr>
                <a:srgbClr val="1BADE4"/>
              </a:buClr>
              <a:buSzPts val="2100"/>
              <a:buFont typeface="Quattrocento Sans"/>
              <a:buChar char="❖"/>
            </a:pPr>
            <a:r>
              <a:rPr b="0" i="0" lang="en-US" sz="2200" u="none" cap="none" strike="noStrike">
                <a:solidFill>
                  <a:schemeClr val="dk1"/>
                </a:solidFill>
                <a:latin typeface="Arial"/>
                <a:ea typeface="Arial"/>
                <a:cs typeface="Arial"/>
                <a:sym typeface="Arial"/>
              </a:rPr>
              <a:t>Similar to Dual Enrollment junior and senior year.</a:t>
            </a:r>
            <a:endParaRPr b="0" i="0" sz="2200" u="none" cap="none" strike="noStrike">
              <a:solidFill>
                <a:schemeClr val="dk1"/>
              </a:solidFill>
              <a:latin typeface="Arial"/>
              <a:ea typeface="Arial"/>
              <a:cs typeface="Arial"/>
              <a:sym typeface="Arial"/>
            </a:endParaRPr>
          </a:p>
          <a:p>
            <a:pPr indent="-255904" lvl="0" marL="255904" marR="508000" rtl="0" algn="l">
              <a:lnSpc>
                <a:spcPct val="109090"/>
              </a:lnSpc>
              <a:spcBef>
                <a:spcPts val="2440"/>
              </a:spcBef>
              <a:spcAft>
                <a:spcPts val="0"/>
              </a:spcAft>
              <a:buClr>
                <a:srgbClr val="1BADE4"/>
              </a:buClr>
              <a:buSzPts val="2100"/>
              <a:buFont typeface="Quattrocento Sans"/>
              <a:buChar char="❖"/>
            </a:pPr>
            <a:r>
              <a:rPr b="0" i="0" lang="en-US" sz="2200" u="none" cap="none" strike="noStrike">
                <a:solidFill>
                  <a:schemeClr val="dk1"/>
                </a:solidFill>
                <a:latin typeface="Arial"/>
                <a:ea typeface="Arial"/>
                <a:cs typeface="Arial"/>
                <a:sym typeface="Arial"/>
              </a:rPr>
              <a:t>Ida Early Middle College gives students the opportunity to earn an extra year of  college credits (up to 60 credits total).</a:t>
            </a:r>
            <a:endParaRPr b="0" i="0" sz="2200" u="none" cap="none" strike="noStrike">
              <a:solidFill>
                <a:schemeClr val="dk1"/>
              </a:solidFill>
              <a:latin typeface="Arial"/>
              <a:ea typeface="Arial"/>
              <a:cs typeface="Arial"/>
              <a:sym typeface="Arial"/>
            </a:endParaRPr>
          </a:p>
          <a:p>
            <a:pPr indent="-193675" lvl="0" marL="206375" marR="5080" rtl="0" algn="l">
              <a:lnSpc>
                <a:spcPct val="106818"/>
              </a:lnSpc>
              <a:spcBef>
                <a:spcPts val="1440"/>
              </a:spcBef>
              <a:spcAft>
                <a:spcPts val="0"/>
              </a:spcAft>
              <a:buClr>
                <a:srgbClr val="1BADE4"/>
              </a:buClr>
              <a:buSzPts val="2100"/>
              <a:buFont typeface="Quattrocento Sans"/>
              <a:buChar char="❖"/>
            </a:pPr>
            <a:r>
              <a:rPr b="0" i="0" lang="en-US" sz="2200" u="none" cap="none" strike="noStrike">
                <a:solidFill>
                  <a:schemeClr val="dk1"/>
                </a:solidFill>
                <a:latin typeface="Arial"/>
                <a:ea typeface="Arial"/>
                <a:cs typeface="Arial"/>
                <a:sym typeface="Arial"/>
              </a:rPr>
              <a:t>Student participates with current class in all aspects of their senior year. </a:t>
            </a:r>
            <a:endParaRPr b="0" i="0" sz="2200" u="none" cap="none" strike="noStrike">
              <a:solidFill>
                <a:schemeClr val="dk1"/>
              </a:solidFill>
              <a:latin typeface="Arial"/>
              <a:ea typeface="Arial"/>
              <a:cs typeface="Arial"/>
              <a:sym typeface="Arial"/>
            </a:endParaRPr>
          </a:p>
          <a:p>
            <a:pPr indent="-193675" lvl="0" marL="206375" marR="935355" rtl="0" algn="l">
              <a:lnSpc>
                <a:spcPct val="106818"/>
              </a:lnSpc>
              <a:spcBef>
                <a:spcPts val="1450"/>
              </a:spcBef>
              <a:spcAft>
                <a:spcPts val="0"/>
              </a:spcAft>
              <a:buClr>
                <a:srgbClr val="1BADE4"/>
              </a:buClr>
              <a:buSzPts val="2100"/>
              <a:buFont typeface="Quattrocento Sans"/>
              <a:buChar char="❖"/>
            </a:pPr>
            <a:r>
              <a:rPr b="0" i="0" lang="en-US" sz="2200" u="none" cap="none" strike="noStrike">
                <a:solidFill>
                  <a:schemeClr val="dk1"/>
                </a:solidFill>
                <a:latin typeface="Arial"/>
                <a:ea typeface="Arial"/>
                <a:cs typeface="Arial"/>
                <a:sym typeface="Arial"/>
              </a:rPr>
              <a:t>IEMC students participate in graduation with their class, but do not get their  diploma or officially graduate until the completion of their 5</a:t>
            </a:r>
            <a:r>
              <a:rPr b="0" baseline="30000" i="0" lang="en-US" sz="2175" u="none" cap="none" strike="noStrike">
                <a:solidFill>
                  <a:schemeClr val="dk1"/>
                </a:solidFill>
                <a:latin typeface="Arial"/>
                <a:ea typeface="Arial"/>
                <a:cs typeface="Arial"/>
                <a:sym typeface="Arial"/>
              </a:rPr>
              <a:t>th </a:t>
            </a:r>
            <a:r>
              <a:rPr b="0" i="0" lang="en-US" sz="2200" u="none" cap="none" strike="noStrike">
                <a:solidFill>
                  <a:schemeClr val="dk1"/>
                </a:solidFill>
                <a:latin typeface="Arial"/>
                <a:ea typeface="Arial"/>
                <a:cs typeface="Arial"/>
                <a:sym typeface="Arial"/>
              </a:rPr>
              <a:t>year.</a:t>
            </a:r>
            <a:endParaRPr b="0" i="0" sz="2200" u="none" cap="none" strike="noStrike">
              <a:solidFill>
                <a:schemeClr val="dk1"/>
              </a:solidFill>
              <a:latin typeface="Arial"/>
              <a:ea typeface="Arial"/>
              <a:cs typeface="Arial"/>
              <a:sym typeface="Arial"/>
            </a:endParaRPr>
          </a:p>
          <a:p>
            <a:pPr indent="-243204" lvl="0" marL="255904" marR="0" rtl="0" algn="l">
              <a:lnSpc>
                <a:spcPct val="100000"/>
              </a:lnSpc>
              <a:spcBef>
                <a:spcPts val="1130"/>
              </a:spcBef>
              <a:spcAft>
                <a:spcPts val="0"/>
              </a:spcAft>
              <a:buClr>
                <a:srgbClr val="1BADE4"/>
              </a:buClr>
              <a:buSzPts val="2100"/>
              <a:buFont typeface="Quattrocento Sans"/>
              <a:buChar char="❖"/>
            </a:pPr>
            <a:r>
              <a:rPr b="0" i="0" lang="en-US" sz="2200" u="none" cap="none" strike="noStrike">
                <a:solidFill>
                  <a:schemeClr val="dk1"/>
                </a:solidFill>
                <a:latin typeface="Arial"/>
                <a:ea typeface="Arial"/>
                <a:cs typeface="Arial"/>
                <a:sym typeface="Arial"/>
              </a:rPr>
              <a:t>Students will be ranked with their class.</a:t>
            </a:r>
            <a:endParaRPr b="0" i="0" sz="2200" u="none" cap="none" strike="noStrike">
              <a:solidFill>
                <a:schemeClr val="dk1"/>
              </a:solidFill>
              <a:latin typeface="Arial"/>
              <a:ea typeface="Arial"/>
              <a:cs typeface="Arial"/>
              <a:sym typeface="Arial"/>
            </a:endParaRPr>
          </a:p>
          <a:p>
            <a:pPr indent="-243204" lvl="0" marL="255904" marR="0" rtl="0" algn="l">
              <a:lnSpc>
                <a:spcPct val="100000"/>
              </a:lnSpc>
              <a:spcBef>
                <a:spcPts val="1110"/>
              </a:spcBef>
              <a:spcAft>
                <a:spcPts val="0"/>
              </a:spcAft>
              <a:buClr>
                <a:srgbClr val="1BADE4"/>
              </a:buClr>
              <a:buSzPts val="2100"/>
              <a:buFont typeface="Quattrocento Sans"/>
              <a:buChar char="❖"/>
            </a:pPr>
            <a:r>
              <a:rPr b="0" i="0" lang="en-US" sz="2200" u="none" cap="none" strike="noStrike">
                <a:solidFill>
                  <a:schemeClr val="dk1"/>
                </a:solidFill>
                <a:latin typeface="Arial"/>
                <a:ea typeface="Arial"/>
                <a:cs typeface="Arial"/>
                <a:sym typeface="Arial"/>
              </a:rPr>
              <a:t>Students can participate in high school programs and sports through their 4</a:t>
            </a:r>
            <a:r>
              <a:rPr b="0" baseline="30000" i="0" lang="en-US" sz="2175" u="none" cap="none" strike="noStrike">
                <a:solidFill>
                  <a:schemeClr val="dk1"/>
                </a:solidFill>
                <a:latin typeface="Arial"/>
                <a:ea typeface="Arial"/>
                <a:cs typeface="Arial"/>
                <a:sym typeface="Arial"/>
              </a:rPr>
              <a:t>th </a:t>
            </a:r>
            <a:r>
              <a:rPr b="0" i="0" lang="en-US" sz="2200" u="none" cap="none" strike="noStrike">
                <a:solidFill>
                  <a:schemeClr val="dk1"/>
                </a:solidFill>
                <a:latin typeface="Arial"/>
                <a:ea typeface="Arial"/>
                <a:cs typeface="Arial"/>
                <a:sym typeface="Arial"/>
              </a:rPr>
              <a:t>year.</a:t>
            </a:r>
            <a:endParaRPr b="0" i="0" sz="2200" u="none" cap="none" strike="noStrike">
              <a:solidFill>
                <a:schemeClr val="dk1"/>
              </a:solidFill>
              <a:latin typeface="Arial"/>
              <a:ea typeface="Arial"/>
              <a:cs typeface="Arial"/>
              <a:sym typeface="Arial"/>
            </a:endParaRPr>
          </a:p>
          <a:p>
            <a:pPr indent="-243202" lvl="0" marL="255902" marR="0" rtl="0" algn="l">
              <a:lnSpc>
                <a:spcPct val="100000"/>
              </a:lnSpc>
              <a:spcBef>
                <a:spcPts val="1110"/>
              </a:spcBef>
              <a:spcAft>
                <a:spcPts val="0"/>
              </a:spcAft>
              <a:buClr>
                <a:srgbClr val="1BADE4"/>
              </a:buClr>
              <a:buSzPts val="2100"/>
              <a:buFont typeface="Quattrocento Sans"/>
              <a:buChar char="❖"/>
            </a:pPr>
            <a:r>
              <a:rPr b="0" i="0" lang="en-US" sz="2200" u="none" cap="none" strike="noStrike">
                <a:solidFill>
                  <a:schemeClr val="dk1"/>
                </a:solidFill>
                <a:latin typeface="Arial"/>
                <a:ea typeface="Arial"/>
                <a:cs typeface="Arial"/>
                <a:sym typeface="Arial"/>
              </a:rPr>
              <a:t>Students can wait until the 4</a:t>
            </a:r>
            <a:r>
              <a:rPr b="0" baseline="30000" i="0" lang="en-US" sz="2175" u="none" cap="none" strike="noStrike">
                <a:solidFill>
                  <a:schemeClr val="dk1"/>
                </a:solidFill>
                <a:latin typeface="Arial"/>
                <a:ea typeface="Arial"/>
                <a:cs typeface="Arial"/>
                <a:sym typeface="Arial"/>
              </a:rPr>
              <a:t>th </a:t>
            </a:r>
            <a:r>
              <a:rPr b="0" i="0" lang="en-US" sz="2200" u="none" cap="none" strike="noStrike">
                <a:solidFill>
                  <a:schemeClr val="dk1"/>
                </a:solidFill>
                <a:latin typeface="Arial"/>
                <a:ea typeface="Arial"/>
                <a:cs typeface="Arial"/>
                <a:sym typeface="Arial"/>
              </a:rPr>
              <a:t>or 5</a:t>
            </a:r>
            <a:r>
              <a:rPr b="0" baseline="30000" i="0" lang="en-US" sz="2175" u="none" cap="none" strike="noStrike">
                <a:solidFill>
                  <a:schemeClr val="dk1"/>
                </a:solidFill>
                <a:latin typeface="Arial"/>
                <a:ea typeface="Arial"/>
                <a:cs typeface="Arial"/>
                <a:sym typeface="Arial"/>
              </a:rPr>
              <a:t>th </a:t>
            </a:r>
            <a:r>
              <a:rPr b="0" i="0" lang="en-US" sz="2200" u="none" cap="none" strike="noStrike">
                <a:solidFill>
                  <a:schemeClr val="dk1"/>
                </a:solidFill>
                <a:latin typeface="Arial"/>
                <a:ea typeface="Arial"/>
                <a:cs typeface="Arial"/>
                <a:sym typeface="Arial"/>
              </a:rPr>
              <a:t>year to take college classes.</a:t>
            </a:r>
            <a:endParaRPr sz="2200">
              <a:solidFill>
                <a:schemeClr val="dk1"/>
              </a:solidFill>
            </a:endParaRPr>
          </a:p>
          <a:p>
            <a:pPr indent="-368300" lvl="0" marL="457200" marR="5080" rtl="0" algn="l">
              <a:lnSpc>
                <a:spcPct val="106818"/>
              </a:lnSpc>
              <a:spcBef>
                <a:spcPts val="1440"/>
              </a:spcBef>
              <a:spcAft>
                <a:spcPts val="0"/>
              </a:spcAft>
              <a:buClr>
                <a:schemeClr val="dk1"/>
              </a:buClr>
              <a:buSzPts val="2200"/>
              <a:buChar char="❖"/>
            </a:pPr>
            <a:r>
              <a:rPr lang="en-US" sz="2200">
                <a:solidFill>
                  <a:schemeClr val="dk1"/>
                </a:solidFill>
              </a:rPr>
              <a:t>In addition  there will be a math course needed for their 5th year.</a:t>
            </a:r>
            <a:endParaRPr sz="2200">
              <a:solidFill>
                <a:schemeClr val="dk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22"/>
          <p:cNvSpPr txBox="1"/>
          <p:nvPr>
            <p:ph type="title"/>
          </p:nvPr>
        </p:nvSpPr>
        <p:spPr>
          <a:xfrm>
            <a:off x="1097148" y="870200"/>
            <a:ext cx="5166300" cy="7824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SzPts val="1400"/>
              <a:buNone/>
            </a:pPr>
            <a:r>
              <a:rPr lang="en-US"/>
              <a:t>BASIC INFO</a:t>
            </a:r>
            <a:endParaRPr/>
          </a:p>
        </p:txBody>
      </p:sp>
      <p:sp>
        <p:nvSpPr>
          <p:cNvPr id="252" name="Google Shape;252;p22"/>
          <p:cNvSpPr txBox="1"/>
          <p:nvPr/>
        </p:nvSpPr>
        <p:spPr>
          <a:xfrm>
            <a:off x="946705" y="2273401"/>
            <a:ext cx="4464600" cy="2681700"/>
          </a:xfrm>
          <a:prstGeom prst="rect">
            <a:avLst/>
          </a:prstGeom>
          <a:noFill/>
          <a:ln>
            <a:noFill/>
          </a:ln>
        </p:spPr>
        <p:txBody>
          <a:bodyPr anchorCtr="0" anchor="t" bIns="0" lIns="0" spcFirstLastPara="1" rIns="0" wrap="square" tIns="48250">
            <a:spAutoFit/>
          </a:bodyPr>
          <a:lstStyle/>
          <a:p>
            <a:pPr indent="-255904" lvl="0" marL="255904" marR="5080" rtl="0" algn="l">
              <a:lnSpc>
                <a:spcPct val="109090"/>
              </a:lnSpc>
              <a:spcBef>
                <a:spcPts val="0"/>
              </a:spcBef>
              <a:spcAft>
                <a:spcPts val="0"/>
              </a:spcAft>
              <a:buClr>
                <a:srgbClr val="1BADE4"/>
              </a:buClr>
              <a:buSzPts val="2100"/>
              <a:buFont typeface="Quattrocento Sans"/>
              <a:buChar char="❖"/>
            </a:pPr>
            <a:r>
              <a:rPr b="0" i="0" lang="en-US" sz="2200" u="none" cap="none" strike="noStrike">
                <a:solidFill>
                  <a:schemeClr val="dk1"/>
                </a:solidFill>
                <a:latin typeface="Arial"/>
                <a:ea typeface="Arial"/>
                <a:cs typeface="Arial"/>
                <a:sym typeface="Arial"/>
              </a:rPr>
              <a:t>At the end of the 5</a:t>
            </a:r>
            <a:r>
              <a:rPr b="0" baseline="30000" i="0" lang="en-US" sz="2175" u="none" cap="none" strike="noStrike">
                <a:solidFill>
                  <a:schemeClr val="dk1"/>
                </a:solidFill>
                <a:latin typeface="Arial"/>
                <a:ea typeface="Arial"/>
                <a:cs typeface="Arial"/>
                <a:sym typeface="Arial"/>
              </a:rPr>
              <a:t>th </a:t>
            </a:r>
            <a:r>
              <a:rPr b="0" i="0" lang="en-US" sz="2200" u="none" cap="none" strike="noStrike">
                <a:solidFill>
                  <a:schemeClr val="dk1"/>
                </a:solidFill>
                <a:latin typeface="Arial"/>
                <a:ea typeface="Arial"/>
                <a:cs typeface="Arial"/>
                <a:sym typeface="Arial"/>
              </a:rPr>
              <a:t>year the  student will have opportunity to  earn all of the following:</a:t>
            </a:r>
            <a:endParaRPr b="0" i="0" sz="2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1BADE4"/>
              </a:buClr>
              <a:buSzPts val="2200"/>
              <a:buFont typeface="Quattrocento Sans"/>
              <a:buNone/>
            </a:pPr>
            <a:r>
              <a:t/>
            </a:r>
            <a:endParaRPr b="0" i="0" sz="2200" u="none" cap="none" strike="noStrike">
              <a:solidFill>
                <a:schemeClr val="dk1"/>
              </a:solidFill>
              <a:latin typeface="Times New Roman"/>
              <a:ea typeface="Times New Roman"/>
              <a:cs typeface="Times New Roman"/>
              <a:sym typeface="Times New Roman"/>
            </a:endParaRPr>
          </a:p>
          <a:p>
            <a:pPr indent="-134618" lvl="1" marL="563245" marR="0" rtl="0" algn="l">
              <a:lnSpc>
                <a:spcPct val="100000"/>
              </a:lnSpc>
              <a:spcBef>
                <a:spcPts val="1395"/>
              </a:spcBef>
              <a:spcAft>
                <a:spcPts val="0"/>
              </a:spcAft>
              <a:buClr>
                <a:srgbClr val="1BADE4"/>
              </a:buClr>
              <a:buSzPts val="1800"/>
              <a:buFont typeface="Times New Roman"/>
              <a:buChar char="•"/>
            </a:pPr>
            <a:r>
              <a:rPr b="0" i="0" lang="en-US" sz="1800" u="none" cap="none" strike="noStrike">
                <a:solidFill>
                  <a:schemeClr val="dk1"/>
                </a:solidFill>
                <a:latin typeface="Arial"/>
                <a:ea typeface="Arial"/>
                <a:cs typeface="Arial"/>
                <a:sym typeface="Arial"/>
              </a:rPr>
              <a:t>High School Diploma</a:t>
            </a:r>
            <a:endParaRPr b="0" i="0" sz="1800" u="none" cap="none" strike="noStrike">
              <a:solidFill>
                <a:schemeClr val="dk1"/>
              </a:solidFill>
              <a:latin typeface="Arial"/>
              <a:ea typeface="Arial"/>
              <a:cs typeface="Arial"/>
              <a:sym typeface="Arial"/>
            </a:endParaRPr>
          </a:p>
          <a:p>
            <a:pPr indent="-134618" lvl="1" marL="563245" marR="0" rtl="0" algn="l">
              <a:lnSpc>
                <a:spcPct val="100000"/>
              </a:lnSpc>
              <a:spcBef>
                <a:spcPts val="365"/>
              </a:spcBef>
              <a:spcAft>
                <a:spcPts val="0"/>
              </a:spcAft>
              <a:buClr>
                <a:srgbClr val="1BADE4"/>
              </a:buClr>
              <a:buSzPts val="1800"/>
              <a:buFont typeface="Times New Roman"/>
              <a:buChar char="•"/>
            </a:pPr>
            <a:r>
              <a:rPr b="0" i="0" lang="en-US" sz="1800" u="none" cap="none" strike="noStrike">
                <a:solidFill>
                  <a:schemeClr val="dk1"/>
                </a:solidFill>
                <a:latin typeface="Arial"/>
                <a:ea typeface="Arial"/>
                <a:cs typeface="Arial"/>
                <a:sym typeface="Arial"/>
              </a:rPr>
              <a:t>MEMCA Certificate</a:t>
            </a:r>
            <a:endParaRPr b="0" i="0" sz="1800" u="none" cap="none" strike="noStrike">
              <a:solidFill>
                <a:schemeClr val="dk1"/>
              </a:solidFill>
              <a:latin typeface="Arial"/>
              <a:ea typeface="Arial"/>
              <a:cs typeface="Arial"/>
              <a:sym typeface="Arial"/>
            </a:endParaRPr>
          </a:p>
          <a:p>
            <a:pPr indent="-146939" lvl="1" marL="563245" marR="0" rtl="0" algn="l">
              <a:lnSpc>
                <a:spcPct val="100000"/>
              </a:lnSpc>
              <a:spcBef>
                <a:spcPts val="390"/>
              </a:spcBef>
              <a:spcAft>
                <a:spcPts val="0"/>
              </a:spcAft>
              <a:buClr>
                <a:srgbClr val="1BADE4"/>
              </a:buClr>
              <a:buSzPts val="2314"/>
              <a:buFont typeface="Times New Roman"/>
              <a:buChar char="•"/>
            </a:pPr>
            <a:r>
              <a:rPr b="0" i="0" lang="en-US" sz="1800" u="none" cap="none" strike="noStrike">
                <a:solidFill>
                  <a:schemeClr val="dk1"/>
                </a:solidFill>
                <a:latin typeface="Arial"/>
                <a:ea typeface="Arial"/>
                <a:cs typeface="Arial"/>
                <a:sym typeface="Arial"/>
              </a:rPr>
              <a:t>Up to an Associate's degree</a:t>
            </a:r>
            <a:endParaRPr b="0" i="0" sz="1800" u="none" cap="none" strike="noStrike">
              <a:solidFill>
                <a:schemeClr val="dk1"/>
              </a:solidFill>
              <a:latin typeface="Arial"/>
              <a:ea typeface="Arial"/>
              <a:cs typeface="Arial"/>
              <a:sym typeface="Arial"/>
            </a:endParaRPr>
          </a:p>
        </p:txBody>
      </p:sp>
      <p:sp>
        <p:nvSpPr>
          <p:cNvPr id="253" name="Google Shape;253;p22"/>
          <p:cNvSpPr/>
          <p:nvPr/>
        </p:nvSpPr>
        <p:spPr>
          <a:xfrm>
            <a:off x="6263350" y="2419350"/>
            <a:ext cx="4367886" cy="3833823"/>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23"/>
          <p:cNvSpPr txBox="1"/>
          <p:nvPr>
            <p:ph type="title"/>
          </p:nvPr>
        </p:nvSpPr>
        <p:spPr>
          <a:xfrm>
            <a:off x="1097103" y="-177147"/>
            <a:ext cx="9997800" cy="1947000"/>
          </a:xfrm>
          <a:prstGeom prst="rect">
            <a:avLst/>
          </a:prstGeom>
          <a:noFill/>
          <a:ln>
            <a:noFill/>
          </a:ln>
        </p:spPr>
        <p:txBody>
          <a:bodyPr anchorCtr="0" anchor="t" bIns="0" lIns="0" spcFirstLastPara="1" rIns="0" wrap="square" tIns="464800">
            <a:spAutoFit/>
          </a:bodyPr>
          <a:lstStyle/>
          <a:p>
            <a:pPr indent="0" lvl="0" marL="12700" marR="5080" rtl="0" algn="l">
              <a:lnSpc>
                <a:spcPct val="96000"/>
              </a:lnSpc>
              <a:spcBef>
                <a:spcPts val="0"/>
              </a:spcBef>
              <a:spcAft>
                <a:spcPts val="0"/>
              </a:spcAft>
              <a:buSzPts val="1400"/>
              <a:buNone/>
            </a:pPr>
            <a:r>
              <a:rPr lang="en-US"/>
              <a:t>IEMC STUDENT SUPPORT AND  TRANSFER</a:t>
            </a:r>
            <a:endParaRPr/>
          </a:p>
        </p:txBody>
      </p:sp>
      <p:sp>
        <p:nvSpPr>
          <p:cNvPr id="259" name="Google Shape;259;p23"/>
          <p:cNvSpPr txBox="1"/>
          <p:nvPr>
            <p:ph idx="1" type="body"/>
          </p:nvPr>
        </p:nvSpPr>
        <p:spPr>
          <a:xfrm>
            <a:off x="98300" y="1861625"/>
            <a:ext cx="6378600" cy="3835200"/>
          </a:xfrm>
          <a:prstGeom prst="rect">
            <a:avLst/>
          </a:prstGeom>
          <a:noFill/>
          <a:ln>
            <a:noFill/>
          </a:ln>
        </p:spPr>
        <p:txBody>
          <a:bodyPr anchorCtr="0" anchor="t" bIns="0" lIns="0" spcFirstLastPara="1" rIns="0" wrap="square" tIns="12700">
            <a:spAutoFit/>
          </a:bodyPr>
          <a:lstStyle/>
          <a:p>
            <a:pPr indent="0" lvl="0" marL="457200" rtl="0" algn="l">
              <a:lnSpc>
                <a:spcPct val="100000"/>
              </a:lnSpc>
              <a:spcBef>
                <a:spcPts val="0"/>
              </a:spcBef>
              <a:spcAft>
                <a:spcPts val="0"/>
              </a:spcAft>
              <a:buSzPts val="1400"/>
              <a:buNone/>
            </a:pPr>
            <a:r>
              <a:rPr lang="en-US"/>
              <a:t>Student Support</a:t>
            </a:r>
            <a:endParaRPr/>
          </a:p>
          <a:p>
            <a:pPr indent="0" lvl="0" marL="0" rtl="0" algn="l">
              <a:lnSpc>
                <a:spcPct val="100000"/>
              </a:lnSpc>
              <a:spcBef>
                <a:spcPts val="10"/>
              </a:spcBef>
              <a:spcAft>
                <a:spcPts val="0"/>
              </a:spcAft>
              <a:buSzPts val="1400"/>
              <a:buNone/>
            </a:pPr>
            <a:r>
              <a:t/>
            </a:r>
            <a:endParaRPr sz="2000">
              <a:latin typeface="Times New Roman"/>
              <a:ea typeface="Times New Roman"/>
              <a:cs typeface="Times New Roman"/>
              <a:sym typeface="Times New Roman"/>
            </a:endParaRPr>
          </a:p>
          <a:p>
            <a:pPr indent="-193675" lvl="0" marL="206375" marR="93345" rtl="0" algn="l">
              <a:lnSpc>
                <a:spcPct val="109090"/>
              </a:lnSpc>
              <a:spcBef>
                <a:spcPts val="0"/>
              </a:spcBef>
              <a:spcAft>
                <a:spcPts val="0"/>
              </a:spcAft>
              <a:buClr>
                <a:srgbClr val="1BADE4"/>
              </a:buClr>
              <a:buSzPts val="2100"/>
              <a:buFont typeface="Quattrocento Sans"/>
              <a:buChar char="❖"/>
            </a:pPr>
            <a:r>
              <a:rPr lang="en-US" sz="2200">
                <a:solidFill>
                  <a:srgbClr val="000000"/>
                </a:solidFill>
              </a:rPr>
              <a:t>Students have access to high school  and </a:t>
            </a:r>
            <a:endParaRPr sz="2200">
              <a:solidFill>
                <a:srgbClr val="000000"/>
              </a:solidFill>
            </a:endParaRPr>
          </a:p>
          <a:p>
            <a:pPr indent="-193675" lvl="0" marL="206375" marR="93345" rtl="0" algn="l">
              <a:lnSpc>
                <a:spcPct val="109090"/>
              </a:lnSpc>
              <a:spcBef>
                <a:spcPts val="0"/>
              </a:spcBef>
              <a:spcAft>
                <a:spcPts val="0"/>
              </a:spcAft>
              <a:buClr>
                <a:srgbClr val="1BADE4"/>
              </a:buClr>
              <a:buSzPts val="2100"/>
              <a:buFont typeface="Quattrocento Sans"/>
              <a:buChar char="❖"/>
            </a:pPr>
            <a:r>
              <a:rPr lang="en-US" sz="2200">
                <a:solidFill>
                  <a:srgbClr val="000000"/>
                </a:solidFill>
              </a:rPr>
              <a:t>MCCC support services</a:t>
            </a:r>
            <a:endParaRPr sz="2200"/>
          </a:p>
          <a:p>
            <a:pPr indent="-193675" lvl="0" marL="206375" marR="567690" rtl="0" algn="l">
              <a:lnSpc>
                <a:spcPct val="106818"/>
              </a:lnSpc>
              <a:spcBef>
                <a:spcPts val="1440"/>
              </a:spcBef>
              <a:spcAft>
                <a:spcPts val="0"/>
              </a:spcAft>
              <a:buClr>
                <a:srgbClr val="1BADE4"/>
              </a:buClr>
              <a:buSzPts val="2100"/>
              <a:buFont typeface="Quattrocento Sans"/>
              <a:buChar char="❖"/>
            </a:pPr>
            <a:r>
              <a:rPr lang="en-US" sz="2200">
                <a:solidFill>
                  <a:srgbClr val="000000"/>
                </a:solidFill>
              </a:rPr>
              <a:t>Regular contact with high school  counselor</a:t>
            </a:r>
            <a:endParaRPr sz="2200"/>
          </a:p>
          <a:p>
            <a:pPr indent="-243204" lvl="0" marL="255904" rtl="0" algn="l">
              <a:lnSpc>
                <a:spcPct val="100000"/>
              </a:lnSpc>
              <a:spcBef>
                <a:spcPts val="1130"/>
              </a:spcBef>
              <a:spcAft>
                <a:spcPts val="0"/>
              </a:spcAft>
              <a:buClr>
                <a:srgbClr val="1BADE4"/>
              </a:buClr>
              <a:buSzPts val="2100"/>
              <a:buFont typeface="Quattrocento Sans"/>
              <a:buChar char="❖"/>
            </a:pPr>
            <a:r>
              <a:rPr lang="en-US" sz="2200">
                <a:solidFill>
                  <a:srgbClr val="000000"/>
                </a:solidFill>
              </a:rPr>
              <a:t>3</a:t>
            </a:r>
            <a:r>
              <a:rPr baseline="30000" lang="en-US" sz="2200">
                <a:solidFill>
                  <a:srgbClr val="000000"/>
                </a:solidFill>
              </a:rPr>
              <a:t>rd</a:t>
            </a:r>
            <a:r>
              <a:rPr lang="en-US" sz="2200">
                <a:solidFill>
                  <a:srgbClr val="000000"/>
                </a:solidFill>
              </a:rPr>
              <a:t>-4th year IEMC seminars</a:t>
            </a:r>
            <a:endParaRPr sz="2200"/>
          </a:p>
          <a:p>
            <a:pPr indent="-193675" lvl="0" marL="206375" marR="133350" rtl="0" algn="l">
              <a:lnSpc>
                <a:spcPct val="106818"/>
              </a:lnSpc>
              <a:spcBef>
                <a:spcPts val="1430"/>
              </a:spcBef>
              <a:spcAft>
                <a:spcPts val="0"/>
              </a:spcAft>
              <a:buClr>
                <a:srgbClr val="1BADE4"/>
              </a:buClr>
              <a:buSzPts val="2100"/>
              <a:buFont typeface="Quattrocento Sans"/>
              <a:buChar char="❖"/>
            </a:pPr>
            <a:r>
              <a:rPr lang="en-US" sz="2200">
                <a:solidFill>
                  <a:srgbClr val="000000"/>
                </a:solidFill>
              </a:rPr>
              <a:t>5</a:t>
            </a:r>
            <a:r>
              <a:rPr baseline="30000" lang="en-US" sz="2175">
                <a:solidFill>
                  <a:srgbClr val="000000"/>
                </a:solidFill>
              </a:rPr>
              <a:t>th </a:t>
            </a:r>
            <a:r>
              <a:rPr lang="en-US" sz="2200">
                <a:solidFill>
                  <a:srgbClr val="000000"/>
                </a:solidFill>
              </a:rPr>
              <a:t>year mandatory conference with  college advisor</a:t>
            </a:r>
            <a:endParaRPr sz="2200"/>
          </a:p>
          <a:p>
            <a:pPr indent="-243204" lvl="0" marL="255904" rtl="0" algn="l">
              <a:lnSpc>
                <a:spcPct val="100000"/>
              </a:lnSpc>
              <a:spcBef>
                <a:spcPts val="1130"/>
              </a:spcBef>
              <a:spcAft>
                <a:spcPts val="0"/>
              </a:spcAft>
              <a:buClr>
                <a:srgbClr val="1BADE4"/>
              </a:buClr>
              <a:buSzPts val="2100"/>
              <a:buFont typeface="Quattrocento Sans"/>
              <a:buChar char="❖"/>
            </a:pPr>
            <a:r>
              <a:rPr lang="en-US" sz="2200">
                <a:solidFill>
                  <a:srgbClr val="000000"/>
                </a:solidFill>
              </a:rPr>
              <a:t>IEMC 5</a:t>
            </a:r>
            <a:r>
              <a:rPr baseline="30000" lang="en-US" sz="2175">
                <a:solidFill>
                  <a:srgbClr val="000000"/>
                </a:solidFill>
              </a:rPr>
              <a:t>th </a:t>
            </a:r>
            <a:r>
              <a:rPr lang="en-US" sz="2200">
                <a:solidFill>
                  <a:srgbClr val="000000"/>
                </a:solidFill>
              </a:rPr>
              <a:t>year seminars once a month</a:t>
            </a:r>
            <a:endParaRPr sz="2200"/>
          </a:p>
        </p:txBody>
      </p:sp>
      <p:sp>
        <p:nvSpPr>
          <p:cNvPr id="260" name="Google Shape;260;p23"/>
          <p:cNvSpPr txBox="1"/>
          <p:nvPr/>
        </p:nvSpPr>
        <p:spPr>
          <a:xfrm>
            <a:off x="6476900" y="1861625"/>
            <a:ext cx="5579100" cy="4914600"/>
          </a:xfrm>
          <a:prstGeom prst="rect">
            <a:avLst/>
          </a:prstGeom>
          <a:noFill/>
          <a:ln>
            <a:noFill/>
          </a:ln>
        </p:spPr>
        <p:txBody>
          <a:bodyPr anchorCtr="0" anchor="t" bIns="0" lIns="0" spcFirstLastPara="1" rIns="0" wrap="square" tIns="12700">
            <a:spAutoFit/>
          </a:bodyPr>
          <a:lstStyle/>
          <a:p>
            <a:pPr indent="0" lvl="0" marL="233679" marR="0" rtl="0" algn="l">
              <a:lnSpc>
                <a:spcPct val="100000"/>
              </a:lnSpc>
              <a:spcBef>
                <a:spcPts val="0"/>
              </a:spcBef>
              <a:spcAft>
                <a:spcPts val="0"/>
              </a:spcAft>
              <a:buClr>
                <a:srgbClr val="000000"/>
              </a:buClr>
              <a:buSzPts val="2300"/>
              <a:buFont typeface="Arial"/>
              <a:buNone/>
            </a:pPr>
            <a:r>
              <a:rPr b="0" i="0" lang="en-US" sz="2300" u="none" cap="none" strike="noStrike">
                <a:solidFill>
                  <a:srgbClr val="1BADE4"/>
                </a:solidFill>
                <a:latin typeface="Arial"/>
                <a:ea typeface="Arial"/>
                <a:cs typeface="Arial"/>
                <a:sym typeface="Arial"/>
              </a:rPr>
              <a:t>Transfer Options</a:t>
            </a:r>
            <a:endParaRPr b="0" i="0" sz="2300" u="none" cap="none" strike="noStrike">
              <a:solidFill>
                <a:schemeClr val="dk1"/>
              </a:solidFill>
              <a:latin typeface="Arial"/>
              <a:ea typeface="Arial"/>
              <a:cs typeface="Arial"/>
              <a:sym typeface="Arial"/>
            </a:endParaRPr>
          </a:p>
          <a:p>
            <a:pPr indent="-193675" lvl="0" marL="206375" marR="0" rtl="0" algn="l">
              <a:lnSpc>
                <a:spcPct val="100000"/>
              </a:lnSpc>
              <a:spcBef>
                <a:spcPts val="1755"/>
              </a:spcBef>
              <a:spcAft>
                <a:spcPts val="0"/>
              </a:spcAft>
              <a:buClr>
                <a:srgbClr val="1BADE4"/>
              </a:buClr>
              <a:buSzPts val="2100"/>
              <a:buFont typeface="Quattrocento Sans"/>
              <a:buChar char="❖"/>
            </a:pPr>
            <a:r>
              <a:rPr b="0" i="0" lang="en-US" sz="2200" u="none" cap="none" strike="noStrike">
                <a:solidFill>
                  <a:schemeClr val="dk1"/>
                </a:solidFill>
                <a:latin typeface="Arial"/>
                <a:ea typeface="Arial"/>
                <a:cs typeface="Arial"/>
                <a:sym typeface="Arial"/>
              </a:rPr>
              <a:t>Research transfer college/university</a:t>
            </a:r>
            <a:endParaRPr b="0" i="0" sz="2200" u="none" cap="none" strike="noStrike">
              <a:solidFill>
                <a:schemeClr val="dk1"/>
              </a:solidFill>
              <a:latin typeface="Arial"/>
              <a:ea typeface="Arial"/>
              <a:cs typeface="Arial"/>
              <a:sym typeface="Arial"/>
            </a:endParaRPr>
          </a:p>
          <a:p>
            <a:pPr indent="-193675" lvl="0" marL="206375" marR="459740" rtl="0" algn="l">
              <a:lnSpc>
                <a:spcPct val="106818"/>
              </a:lnSpc>
              <a:spcBef>
                <a:spcPts val="1480"/>
              </a:spcBef>
              <a:spcAft>
                <a:spcPts val="0"/>
              </a:spcAft>
              <a:buClr>
                <a:srgbClr val="1BADE4"/>
              </a:buClr>
              <a:buSzPts val="2100"/>
              <a:buFont typeface="Quattrocento Sans"/>
              <a:buChar char="❖"/>
            </a:pPr>
            <a:r>
              <a:rPr b="0" i="0" lang="en-US" sz="2200" u="none" cap="none" strike="noStrike">
                <a:solidFill>
                  <a:schemeClr val="dk1"/>
                </a:solidFill>
                <a:latin typeface="Arial"/>
                <a:ea typeface="Arial"/>
                <a:cs typeface="Arial"/>
                <a:sym typeface="Arial"/>
              </a:rPr>
              <a:t>Students are considered 1</a:t>
            </a:r>
            <a:r>
              <a:rPr b="0" baseline="30000" i="0" lang="en-US" sz="2175" u="none" cap="none" strike="noStrike">
                <a:solidFill>
                  <a:schemeClr val="dk1"/>
                </a:solidFill>
                <a:latin typeface="Arial"/>
                <a:ea typeface="Arial"/>
                <a:cs typeface="Arial"/>
                <a:sym typeface="Arial"/>
              </a:rPr>
              <a:t>st </a:t>
            </a:r>
            <a:r>
              <a:rPr b="0" i="0" lang="en-US" sz="2200" u="none" cap="none" strike="noStrike">
                <a:solidFill>
                  <a:schemeClr val="dk1"/>
                </a:solidFill>
                <a:latin typeface="Arial"/>
                <a:ea typeface="Arial"/>
                <a:cs typeface="Arial"/>
                <a:sym typeface="Arial"/>
              </a:rPr>
              <a:t>year  students</a:t>
            </a:r>
            <a:endParaRPr b="0" i="0" sz="2200" u="none" cap="none" strike="noStrike">
              <a:solidFill>
                <a:schemeClr val="dk1"/>
              </a:solidFill>
              <a:latin typeface="Arial"/>
              <a:ea typeface="Arial"/>
              <a:cs typeface="Arial"/>
              <a:sym typeface="Arial"/>
            </a:endParaRPr>
          </a:p>
          <a:p>
            <a:pPr indent="0" lvl="0" marL="457200" marR="459740" rtl="0" algn="l">
              <a:lnSpc>
                <a:spcPct val="106818"/>
              </a:lnSpc>
              <a:spcBef>
                <a:spcPts val="1480"/>
              </a:spcBef>
              <a:spcAft>
                <a:spcPts val="0"/>
              </a:spcAft>
              <a:buClr>
                <a:srgbClr val="000000"/>
              </a:buClr>
              <a:buSzPts val="2200"/>
              <a:buFont typeface="Arial"/>
              <a:buNone/>
            </a:pPr>
            <a:r>
              <a:t/>
            </a:r>
            <a:endParaRPr b="0" i="0" sz="2200" u="none" cap="none" strike="noStrike">
              <a:solidFill>
                <a:schemeClr val="dk1"/>
              </a:solidFill>
              <a:latin typeface="Arial"/>
              <a:ea typeface="Arial"/>
              <a:cs typeface="Arial"/>
              <a:sym typeface="Arial"/>
            </a:endParaRPr>
          </a:p>
          <a:p>
            <a:pPr indent="0" lvl="0" marL="233678" marR="0" rtl="0" algn="l">
              <a:lnSpc>
                <a:spcPct val="100000"/>
              </a:lnSpc>
              <a:spcBef>
                <a:spcPts val="0"/>
              </a:spcBef>
              <a:spcAft>
                <a:spcPts val="0"/>
              </a:spcAft>
              <a:buClr>
                <a:srgbClr val="000000"/>
              </a:buClr>
              <a:buSzPts val="2300"/>
              <a:buFont typeface="Arial"/>
              <a:buNone/>
            </a:pPr>
            <a:r>
              <a:rPr b="0" i="0" lang="en-US" sz="2300" u="none" cap="none" strike="noStrike">
                <a:solidFill>
                  <a:srgbClr val="1BADE4"/>
                </a:solidFill>
                <a:latin typeface="Arial"/>
                <a:ea typeface="Arial"/>
                <a:cs typeface="Arial"/>
                <a:sym typeface="Arial"/>
              </a:rPr>
              <a:t>Customizable Education Options</a:t>
            </a:r>
            <a:endParaRPr b="0" i="0" sz="2200" u="none" cap="none" strike="noStrike">
              <a:solidFill>
                <a:schemeClr val="dk1"/>
              </a:solidFill>
              <a:latin typeface="Arial"/>
              <a:ea typeface="Arial"/>
              <a:cs typeface="Arial"/>
              <a:sym typeface="Arial"/>
            </a:endParaRPr>
          </a:p>
          <a:p>
            <a:pPr indent="-361950" lvl="0" marL="457200" marR="459740" rtl="0" algn="l">
              <a:lnSpc>
                <a:spcPct val="106818"/>
              </a:lnSpc>
              <a:spcBef>
                <a:spcPts val="1480"/>
              </a:spcBef>
              <a:spcAft>
                <a:spcPts val="0"/>
              </a:spcAft>
              <a:buClr>
                <a:srgbClr val="1BADE4"/>
              </a:buClr>
              <a:buSzPts val="2100"/>
              <a:buFont typeface="Quattrocento Sans"/>
              <a:buChar char="❖"/>
            </a:pPr>
            <a:r>
              <a:rPr b="0" i="0" lang="en-US" sz="2200" u="none" cap="none" strike="noStrike">
                <a:solidFill>
                  <a:schemeClr val="dk1"/>
                </a:solidFill>
                <a:latin typeface="Arial"/>
                <a:ea typeface="Arial"/>
                <a:cs typeface="Arial"/>
                <a:sym typeface="Arial"/>
              </a:rPr>
              <a:t>Flexibility with MCCC classes</a:t>
            </a:r>
            <a:endParaRPr b="0" i="0" sz="2200" u="none" cap="none" strike="noStrike">
              <a:solidFill>
                <a:schemeClr val="dk1"/>
              </a:solidFill>
              <a:latin typeface="Arial"/>
              <a:ea typeface="Arial"/>
              <a:cs typeface="Arial"/>
              <a:sym typeface="Arial"/>
            </a:endParaRPr>
          </a:p>
          <a:p>
            <a:pPr indent="-361950" lvl="0" marL="457200" marR="459740" rtl="0" algn="l">
              <a:lnSpc>
                <a:spcPct val="106818"/>
              </a:lnSpc>
              <a:spcBef>
                <a:spcPts val="1480"/>
              </a:spcBef>
              <a:spcAft>
                <a:spcPts val="0"/>
              </a:spcAft>
              <a:buClr>
                <a:srgbClr val="1BADE4"/>
              </a:buClr>
              <a:buSzPts val="2100"/>
              <a:buFont typeface="Quattrocento Sans"/>
              <a:buChar char="❖"/>
            </a:pPr>
            <a:r>
              <a:rPr b="0" i="0" lang="en-US" sz="2200" u="none" cap="none" strike="noStrike">
                <a:solidFill>
                  <a:schemeClr val="dk1"/>
                </a:solidFill>
                <a:latin typeface="Arial"/>
                <a:ea typeface="Arial"/>
                <a:cs typeface="Arial"/>
                <a:sym typeface="Arial"/>
              </a:rPr>
              <a:t>The state requires that students apply for middle colleges by the student’s Sophomore year, but they can withdraw from IEMC </a:t>
            </a:r>
            <a:endParaRPr b="0" i="0" sz="2200" u="none" cap="none" strike="noStrike">
              <a:solidFill>
                <a:schemeClr val="dk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24"/>
          <p:cNvSpPr txBox="1"/>
          <p:nvPr>
            <p:ph type="title"/>
          </p:nvPr>
        </p:nvSpPr>
        <p:spPr>
          <a:xfrm>
            <a:off x="1097149" y="870200"/>
            <a:ext cx="9697800" cy="7824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SzPts val="1400"/>
              <a:buNone/>
            </a:pPr>
            <a:r>
              <a:rPr lang="en-US"/>
              <a:t>APPLICATION PROCESS</a:t>
            </a:r>
            <a:endParaRPr/>
          </a:p>
        </p:txBody>
      </p:sp>
      <p:sp>
        <p:nvSpPr>
          <p:cNvPr id="266" name="Google Shape;266;p24"/>
          <p:cNvSpPr/>
          <p:nvPr/>
        </p:nvSpPr>
        <p:spPr>
          <a:xfrm>
            <a:off x="2019971" y="2904392"/>
            <a:ext cx="8124397" cy="1253361"/>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7" name="Google Shape;267;p24"/>
          <p:cNvSpPr/>
          <p:nvPr/>
        </p:nvSpPr>
        <p:spPr>
          <a:xfrm>
            <a:off x="2070770" y="2942491"/>
            <a:ext cx="8022796" cy="949569"/>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8" name="Google Shape;268;p24"/>
          <p:cNvSpPr/>
          <p:nvPr/>
        </p:nvSpPr>
        <p:spPr>
          <a:xfrm>
            <a:off x="4130946" y="5243927"/>
            <a:ext cx="7728384" cy="1051170"/>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9" name="Google Shape;269;p24"/>
          <p:cNvSpPr/>
          <p:nvPr/>
        </p:nvSpPr>
        <p:spPr>
          <a:xfrm>
            <a:off x="4181745" y="5282027"/>
            <a:ext cx="7626784" cy="949569"/>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0" name="Google Shape;270;p24"/>
          <p:cNvSpPr/>
          <p:nvPr/>
        </p:nvSpPr>
        <p:spPr>
          <a:xfrm>
            <a:off x="3066616" y="4074160"/>
            <a:ext cx="7728384" cy="1329561"/>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1" name="Google Shape;271;p24"/>
          <p:cNvSpPr/>
          <p:nvPr/>
        </p:nvSpPr>
        <p:spPr>
          <a:xfrm>
            <a:off x="3117415" y="4112259"/>
            <a:ext cx="7626783" cy="949569"/>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2" name="Google Shape;272;p24"/>
          <p:cNvSpPr/>
          <p:nvPr/>
        </p:nvSpPr>
        <p:spPr>
          <a:xfrm>
            <a:off x="1527603" y="1734624"/>
            <a:ext cx="8050384" cy="1051170"/>
          </a:xfrm>
          <a:prstGeom prst="rect">
            <a:avLst/>
          </a:prstGeom>
          <a:blipFill rotWithShape="1">
            <a:blip r:embed="rId9">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3" name="Google Shape;273;p24"/>
          <p:cNvSpPr/>
          <p:nvPr/>
        </p:nvSpPr>
        <p:spPr>
          <a:xfrm>
            <a:off x="1578402" y="1772723"/>
            <a:ext cx="7948784" cy="949570"/>
          </a:xfrm>
          <a:prstGeom prst="rect">
            <a:avLst/>
          </a:prstGeom>
          <a:blipFill rotWithShape="1">
            <a:blip r:embed="rId10">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4" name="Google Shape;274;p24"/>
          <p:cNvSpPr txBox="1"/>
          <p:nvPr/>
        </p:nvSpPr>
        <p:spPr>
          <a:xfrm>
            <a:off x="1771315" y="1787937"/>
            <a:ext cx="8378100" cy="44208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2200"/>
              <a:buFont typeface="Arial"/>
              <a:buNone/>
            </a:pPr>
            <a:r>
              <a:rPr b="0" i="0" lang="en-US" sz="2200" u="none" cap="none" strike="noStrike">
                <a:solidFill>
                  <a:srgbClr val="FFFFFF"/>
                </a:solidFill>
                <a:latin typeface="Arial"/>
                <a:ea typeface="Arial"/>
                <a:cs typeface="Arial"/>
                <a:sym typeface="Arial"/>
              </a:rPr>
              <a:t>Discuss with your family if IEMC is the correct program for you.</a:t>
            </a:r>
            <a:endParaRPr b="0" i="0" sz="2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Times New Roman"/>
              <a:ea typeface="Times New Roman"/>
              <a:cs typeface="Times New Roman"/>
              <a:sym typeface="Times New Roman"/>
            </a:endParaRPr>
          </a:p>
          <a:p>
            <a:pPr indent="48258" lvl="0" marL="456565" marR="332740" rtl="0" algn="l">
              <a:lnSpc>
                <a:spcPct val="109090"/>
              </a:lnSpc>
              <a:spcBef>
                <a:spcPts val="1789"/>
              </a:spcBef>
              <a:spcAft>
                <a:spcPts val="0"/>
              </a:spcAft>
              <a:buClr>
                <a:srgbClr val="000000"/>
              </a:buClr>
              <a:buSzPts val="2200"/>
              <a:buFont typeface="Arial"/>
              <a:buNone/>
            </a:pPr>
            <a:r>
              <a:rPr b="0" i="0" lang="en-US" sz="2200" u="none" cap="none" strike="noStrike">
                <a:solidFill>
                  <a:srgbClr val="FFFFFF"/>
                </a:solidFill>
                <a:latin typeface="Arial"/>
                <a:ea typeface="Arial"/>
                <a:cs typeface="Arial"/>
                <a:sym typeface="Arial"/>
              </a:rPr>
              <a:t>If planning to take classes junior year, complete all previously  mentioned dual enrollment requirements.</a:t>
            </a:r>
            <a:endParaRPr b="0" i="0" sz="2200" u="none" cap="none" strike="noStrike">
              <a:solidFill>
                <a:schemeClr val="dk1"/>
              </a:solidFill>
              <a:latin typeface="Arial"/>
              <a:ea typeface="Arial"/>
              <a:cs typeface="Arial"/>
              <a:sym typeface="Arial"/>
            </a:endParaRPr>
          </a:p>
          <a:p>
            <a:pPr indent="0" lvl="0" marL="0" marR="0" rtl="0" algn="l">
              <a:lnSpc>
                <a:spcPct val="100000"/>
              </a:lnSpc>
              <a:spcBef>
                <a:spcPts val="10"/>
              </a:spcBef>
              <a:spcAft>
                <a:spcPts val="0"/>
              </a:spcAft>
              <a:buClr>
                <a:srgbClr val="000000"/>
              </a:buClr>
              <a:buSzPts val="2650"/>
              <a:buFont typeface="Arial"/>
              <a:buNone/>
            </a:pPr>
            <a:r>
              <a:t/>
            </a:r>
            <a:endParaRPr b="0" i="0" sz="2650" u="none" cap="none" strike="noStrike">
              <a:solidFill>
                <a:schemeClr val="dk1"/>
              </a:solidFill>
              <a:latin typeface="Times New Roman"/>
              <a:ea typeface="Times New Roman"/>
              <a:cs typeface="Times New Roman"/>
              <a:sym typeface="Times New Roman"/>
            </a:endParaRPr>
          </a:p>
          <a:p>
            <a:pPr indent="0" lvl="0" marL="1551305" marR="5080" rtl="0" algn="l">
              <a:lnSpc>
                <a:spcPct val="132600"/>
              </a:lnSpc>
              <a:spcBef>
                <a:spcPts val="0"/>
              </a:spcBef>
              <a:spcAft>
                <a:spcPts val="0"/>
              </a:spcAft>
              <a:buClr>
                <a:srgbClr val="000000"/>
              </a:buClr>
              <a:buSzPts val="2200"/>
              <a:buFont typeface="Arial"/>
              <a:buNone/>
            </a:pPr>
            <a:r>
              <a:rPr b="0" i="0" lang="en-US" sz="2200" u="none" cap="none" strike="noStrike">
                <a:solidFill>
                  <a:srgbClr val="FFFFFF"/>
                </a:solidFill>
                <a:latin typeface="Arial"/>
                <a:ea typeface="Arial"/>
                <a:cs typeface="Arial"/>
                <a:sym typeface="Arial"/>
              </a:rPr>
              <a:t>Complete IEMC application and turn it into </a:t>
            </a:r>
            <a:r>
              <a:rPr lang="en-US" sz="2200">
                <a:solidFill>
                  <a:srgbClr val="FFFFFF"/>
                </a:solidFill>
              </a:rPr>
              <a:t>D</a:t>
            </a:r>
            <a:r>
              <a:rPr b="0" i="0" lang="en-US" sz="2200" u="none" cap="none" strike="noStrike">
                <a:solidFill>
                  <a:srgbClr val="FFFFFF"/>
                </a:solidFill>
                <a:latin typeface="Arial"/>
                <a:ea typeface="Arial"/>
                <a:cs typeface="Arial"/>
                <a:sym typeface="Arial"/>
              </a:rPr>
              <a:t>r. Daniels by May 17th</a:t>
            </a:r>
            <a:endParaRPr b="0" baseline="30000" i="0" sz="2175" u="none" cap="none" strike="noStrike">
              <a:solidFill>
                <a:schemeClr val="dk1"/>
              </a:solidFill>
              <a:latin typeface="Arial"/>
              <a:ea typeface="Arial"/>
              <a:cs typeface="Arial"/>
              <a:sym typeface="Arial"/>
            </a:endParaRPr>
          </a:p>
          <a:p>
            <a:pPr indent="0" lvl="0" marL="0" marR="0" rtl="0" algn="l">
              <a:lnSpc>
                <a:spcPct val="100000"/>
              </a:lnSpc>
              <a:spcBef>
                <a:spcPts val="5"/>
              </a:spcBef>
              <a:spcAft>
                <a:spcPts val="0"/>
              </a:spcAft>
              <a:buClr>
                <a:srgbClr val="000000"/>
              </a:buClr>
              <a:buSzPts val="2850"/>
              <a:buFont typeface="Arial"/>
              <a:buNone/>
            </a:pPr>
            <a:r>
              <a:t/>
            </a:r>
            <a:endParaRPr b="0" i="0" sz="2850" u="none" cap="none" strike="noStrike">
              <a:solidFill>
                <a:schemeClr val="dk1"/>
              </a:solidFill>
              <a:latin typeface="Times New Roman"/>
              <a:ea typeface="Times New Roman"/>
              <a:cs typeface="Times New Roman"/>
              <a:sym typeface="Times New Roman"/>
            </a:endParaRPr>
          </a:p>
          <a:p>
            <a:pPr indent="0" lvl="0" marL="2615565" marR="0" rtl="0" algn="l">
              <a:lnSpc>
                <a:spcPct val="100000"/>
              </a:lnSpc>
              <a:spcBef>
                <a:spcPts val="0"/>
              </a:spcBef>
              <a:spcAft>
                <a:spcPts val="0"/>
              </a:spcAft>
              <a:buClr>
                <a:srgbClr val="000000"/>
              </a:buClr>
              <a:buSzPts val="2200"/>
              <a:buFont typeface="Arial"/>
              <a:buNone/>
            </a:pPr>
            <a:r>
              <a:rPr b="0" i="0" lang="en-US" sz="2200" u="none" cap="none" strike="noStrike">
                <a:solidFill>
                  <a:srgbClr val="FFFFFF"/>
                </a:solidFill>
                <a:latin typeface="Arial"/>
                <a:ea typeface="Arial"/>
                <a:cs typeface="Arial"/>
                <a:sym typeface="Arial"/>
              </a:rPr>
              <a:t>Participate in IEMC interview in late August/Early September</a:t>
            </a:r>
            <a:endParaRPr b="0" i="0" sz="2200" u="none" cap="none" strike="noStrike">
              <a:solidFill>
                <a:schemeClr val="dk1"/>
              </a:solidFill>
              <a:latin typeface="Arial"/>
              <a:ea typeface="Arial"/>
              <a:cs typeface="Arial"/>
              <a:sym typeface="Arial"/>
            </a:endParaRPr>
          </a:p>
        </p:txBody>
      </p:sp>
      <p:sp>
        <p:nvSpPr>
          <p:cNvPr id="275" name="Google Shape;275;p24"/>
          <p:cNvSpPr/>
          <p:nvPr/>
        </p:nvSpPr>
        <p:spPr>
          <a:xfrm>
            <a:off x="9048817" y="2523768"/>
            <a:ext cx="617855" cy="617855"/>
          </a:xfrm>
          <a:custGeom>
            <a:rect b="b" l="l" r="r" t="t"/>
            <a:pathLst>
              <a:path extrusionOk="0" h="617855" w="617854">
                <a:moveTo>
                  <a:pt x="478369" y="339487"/>
                </a:moveTo>
                <a:lnTo>
                  <a:pt x="138880" y="339487"/>
                </a:lnTo>
                <a:lnTo>
                  <a:pt x="138880" y="0"/>
                </a:lnTo>
                <a:lnTo>
                  <a:pt x="478369" y="0"/>
                </a:lnTo>
                <a:lnTo>
                  <a:pt x="478369" y="339487"/>
                </a:lnTo>
                <a:close/>
              </a:path>
              <a:path extrusionOk="0" h="617855" w="617854">
                <a:moveTo>
                  <a:pt x="308625" y="617250"/>
                </a:moveTo>
                <a:lnTo>
                  <a:pt x="0" y="339487"/>
                </a:lnTo>
                <a:lnTo>
                  <a:pt x="617250" y="339487"/>
                </a:lnTo>
                <a:lnTo>
                  <a:pt x="308625" y="617250"/>
                </a:lnTo>
                <a:close/>
              </a:path>
            </a:pathLst>
          </a:custGeom>
          <a:solidFill>
            <a:srgbClr val="CBEDEE">
              <a:alpha val="8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6" name="Google Shape;276;p24"/>
          <p:cNvSpPr/>
          <p:nvPr/>
        </p:nvSpPr>
        <p:spPr>
          <a:xfrm>
            <a:off x="9048817" y="2523768"/>
            <a:ext cx="617855" cy="617855"/>
          </a:xfrm>
          <a:custGeom>
            <a:rect b="b" l="l" r="r" t="t"/>
            <a:pathLst>
              <a:path extrusionOk="0" h="617855" w="617854">
                <a:moveTo>
                  <a:pt x="0" y="339487"/>
                </a:moveTo>
                <a:lnTo>
                  <a:pt x="138880" y="339487"/>
                </a:lnTo>
                <a:lnTo>
                  <a:pt x="138880" y="0"/>
                </a:lnTo>
                <a:lnTo>
                  <a:pt x="478369" y="0"/>
                </a:lnTo>
                <a:lnTo>
                  <a:pt x="478369" y="339487"/>
                </a:lnTo>
                <a:lnTo>
                  <a:pt x="617250" y="339487"/>
                </a:lnTo>
                <a:lnTo>
                  <a:pt x="308625" y="617250"/>
                </a:lnTo>
                <a:lnTo>
                  <a:pt x="0" y="339487"/>
                </a:lnTo>
                <a:close/>
              </a:path>
            </a:pathLst>
          </a:custGeom>
          <a:noFill/>
          <a:ln cap="flat" cmpd="sng" w="9525">
            <a:solidFill>
              <a:srgbClr val="CBEDE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7" name="Google Shape;277;p24"/>
          <p:cNvSpPr/>
          <p:nvPr/>
        </p:nvSpPr>
        <p:spPr>
          <a:xfrm>
            <a:off x="9912066" y="3776675"/>
            <a:ext cx="617855" cy="617855"/>
          </a:xfrm>
          <a:custGeom>
            <a:rect b="b" l="l" r="r" t="t"/>
            <a:pathLst>
              <a:path extrusionOk="0" h="617854" w="617854">
                <a:moveTo>
                  <a:pt x="478369" y="339487"/>
                </a:moveTo>
                <a:lnTo>
                  <a:pt x="138881" y="339487"/>
                </a:lnTo>
                <a:lnTo>
                  <a:pt x="138881" y="0"/>
                </a:lnTo>
                <a:lnTo>
                  <a:pt x="478369" y="0"/>
                </a:lnTo>
                <a:lnTo>
                  <a:pt x="478369" y="339487"/>
                </a:lnTo>
                <a:close/>
              </a:path>
              <a:path extrusionOk="0" h="617854" w="617854">
                <a:moveTo>
                  <a:pt x="308625" y="617250"/>
                </a:moveTo>
                <a:lnTo>
                  <a:pt x="0" y="339487"/>
                </a:lnTo>
                <a:lnTo>
                  <a:pt x="617250" y="339487"/>
                </a:lnTo>
                <a:lnTo>
                  <a:pt x="308625" y="617250"/>
                </a:lnTo>
                <a:close/>
              </a:path>
            </a:pathLst>
          </a:custGeom>
          <a:solidFill>
            <a:srgbClr val="CBEDEE">
              <a:alpha val="8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8" name="Google Shape;278;p24"/>
          <p:cNvSpPr/>
          <p:nvPr/>
        </p:nvSpPr>
        <p:spPr>
          <a:xfrm>
            <a:off x="9914273" y="3789581"/>
            <a:ext cx="617855" cy="617855"/>
          </a:xfrm>
          <a:custGeom>
            <a:rect b="b" l="l" r="r" t="t"/>
            <a:pathLst>
              <a:path extrusionOk="0" h="617854" w="617854">
                <a:moveTo>
                  <a:pt x="0" y="339487"/>
                </a:moveTo>
                <a:lnTo>
                  <a:pt x="138881" y="339487"/>
                </a:lnTo>
                <a:lnTo>
                  <a:pt x="138881" y="0"/>
                </a:lnTo>
                <a:lnTo>
                  <a:pt x="478369" y="0"/>
                </a:lnTo>
                <a:lnTo>
                  <a:pt x="478369" y="339487"/>
                </a:lnTo>
                <a:lnTo>
                  <a:pt x="617250" y="339487"/>
                </a:lnTo>
                <a:lnTo>
                  <a:pt x="308625" y="617250"/>
                </a:lnTo>
                <a:lnTo>
                  <a:pt x="0" y="339487"/>
                </a:lnTo>
                <a:close/>
              </a:path>
            </a:pathLst>
          </a:custGeom>
          <a:noFill/>
          <a:ln cap="flat" cmpd="sng" w="9525">
            <a:solidFill>
              <a:srgbClr val="CBEDE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9" name="Google Shape;279;p24"/>
          <p:cNvSpPr/>
          <p:nvPr/>
        </p:nvSpPr>
        <p:spPr>
          <a:xfrm>
            <a:off x="10241588" y="4926384"/>
            <a:ext cx="617855" cy="617855"/>
          </a:xfrm>
          <a:custGeom>
            <a:rect b="b" l="l" r="r" t="t"/>
            <a:pathLst>
              <a:path extrusionOk="0" h="617854" w="617854">
                <a:moveTo>
                  <a:pt x="478369" y="339487"/>
                </a:moveTo>
                <a:lnTo>
                  <a:pt x="138880" y="339487"/>
                </a:lnTo>
                <a:lnTo>
                  <a:pt x="138880" y="0"/>
                </a:lnTo>
                <a:lnTo>
                  <a:pt x="478369" y="0"/>
                </a:lnTo>
                <a:lnTo>
                  <a:pt x="478369" y="339487"/>
                </a:lnTo>
                <a:close/>
              </a:path>
              <a:path extrusionOk="0" h="617854" w="617854">
                <a:moveTo>
                  <a:pt x="308625" y="617250"/>
                </a:moveTo>
                <a:lnTo>
                  <a:pt x="0" y="339487"/>
                </a:lnTo>
                <a:lnTo>
                  <a:pt x="617250" y="339487"/>
                </a:lnTo>
                <a:lnTo>
                  <a:pt x="308625" y="617250"/>
                </a:lnTo>
                <a:close/>
              </a:path>
            </a:pathLst>
          </a:custGeom>
          <a:solidFill>
            <a:srgbClr val="CBEDEE">
              <a:alpha val="8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0" name="Google Shape;280;p24"/>
          <p:cNvSpPr/>
          <p:nvPr/>
        </p:nvSpPr>
        <p:spPr>
          <a:xfrm>
            <a:off x="10241588" y="4926384"/>
            <a:ext cx="617855" cy="617855"/>
          </a:xfrm>
          <a:custGeom>
            <a:rect b="b" l="l" r="r" t="t"/>
            <a:pathLst>
              <a:path extrusionOk="0" h="617854" w="617854">
                <a:moveTo>
                  <a:pt x="0" y="339487"/>
                </a:moveTo>
                <a:lnTo>
                  <a:pt x="138880" y="339487"/>
                </a:lnTo>
                <a:lnTo>
                  <a:pt x="138880" y="0"/>
                </a:lnTo>
                <a:lnTo>
                  <a:pt x="478369" y="0"/>
                </a:lnTo>
                <a:lnTo>
                  <a:pt x="478369" y="339487"/>
                </a:lnTo>
                <a:lnTo>
                  <a:pt x="617250" y="339487"/>
                </a:lnTo>
                <a:lnTo>
                  <a:pt x="308625" y="617250"/>
                </a:lnTo>
                <a:lnTo>
                  <a:pt x="0" y="339487"/>
                </a:lnTo>
                <a:close/>
              </a:path>
            </a:pathLst>
          </a:custGeom>
          <a:noFill/>
          <a:ln cap="flat" cmpd="sng" w="9525">
            <a:solidFill>
              <a:srgbClr val="CBEDE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84" name="Shape 284"/>
        <p:cNvGrpSpPr/>
        <p:nvPr/>
      </p:nvGrpSpPr>
      <p:grpSpPr>
        <a:xfrm>
          <a:off x="0" y="0"/>
          <a:ext cx="0" cy="0"/>
          <a:chOff x="0" y="0"/>
          <a:chExt cx="0" cy="0"/>
        </a:xfrm>
      </p:grpSpPr>
      <p:sp>
        <p:nvSpPr>
          <p:cNvPr id="285" name="Google Shape;285;p25"/>
          <p:cNvSpPr/>
          <p:nvPr/>
        </p:nvSpPr>
        <p:spPr>
          <a:xfrm>
            <a:off x="0" y="0"/>
            <a:ext cx="103505" cy="6858000"/>
          </a:xfrm>
          <a:custGeom>
            <a:rect b="b" l="l" r="r" t="t"/>
            <a:pathLst>
              <a:path extrusionOk="0" h="6858000" w="103505">
                <a:moveTo>
                  <a:pt x="0" y="6857999"/>
                </a:moveTo>
                <a:lnTo>
                  <a:pt x="103471" y="6857999"/>
                </a:lnTo>
                <a:lnTo>
                  <a:pt x="103471" y="0"/>
                </a:lnTo>
                <a:lnTo>
                  <a:pt x="0" y="0"/>
                </a:lnTo>
                <a:lnTo>
                  <a:pt x="0" y="6857999"/>
                </a:lnTo>
                <a:close/>
              </a:path>
            </a:pathLst>
          </a:custGeom>
          <a:solidFill>
            <a:srgbClr val="4A86E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6" name="Google Shape;286;p25"/>
          <p:cNvSpPr/>
          <p:nvPr/>
        </p:nvSpPr>
        <p:spPr>
          <a:xfrm>
            <a:off x="103472" y="0"/>
            <a:ext cx="304800" cy="6858000"/>
          </a:xfrm>
          <a:custGeom>
            <a:rect b="b" l="l" r="r" t="t"/>
            <a:pathLst>
              <a:path extrusionOk="0" h="6858000" w="304800">
                <a:moveTo>
                  <a:pt x="0" y="6857999"/>
                </a:moveTo>
                <a:lnTo>
                  <a:pt x="304792" y="6857999"/>
                </a:lnTo>
                <a:lnTo>
                  <a:pt x="304792" y="0"/>
                </a:lnTo>
                <a:lnTo>
                  <a:pt x="0" y="0"/>
                </a:lnTo>
                <a:lnTo>
                  <a:pt x="0" y="6857999"/>
                </a:lnTo>
                <a:close/>
              </a:path>
            </a:pathLst>
          </a:custGeom>
          <a:solidFill>
            <a:srgbClr val="FFFFFF">
              <a:alpha val="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7" name="Google Shape;287;p25"/>
          <p:cNvSpPr/>
          <p:nvPr/>
        </p:nvSpPr>
        <p:spPr>
          <a:xfrm>
            <a:off x="408264" y="0"/>
            <a:ext cx="259079" cy="6858000"/>
          </a:xfrm>
          <a:custGeom>
            <a:rect b="b" l="l" r="r" t="t"/>
            <a:pathLst>
              <a:path extrusionOk="0" h="6858000" w="259079">
                <a:moveTo>
                  <a:pt x="0" y="6857999"/>
                </a:moveTo>
                <a:lnTo>
                  <a:pt x="259073" y="6857999"/>
                </a:lnTo>
                <a:lnTo>
                  <a:pt x="259073" y="0"/>
                </a:lnTo>
                <a:lnTo>
                  <a:pt x="0" y="0"/>
                </a:lnTo>
                <a:lnTo>
                  <a:pt x="0" y="6857999"/>
                </a:lnTo>
                <a:close/>
              </a:path>
            </a:pathLst>
          </a:custGeom>
          <a:solidFill>
            <a:srgbClr val="FFFFFF">
              <a:alpha val="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8" name="Google Shape;288;p25"/>
          <p:cNvSpPr/>
          <p:nvPr/>
        </p:nvSpPr>
        <p:spPr>
          <a:xfrm>
            <a:off x="1988104" y="0"/>
            <a:ext cx="1976120" cy="334010"/>
          </a:xfrm>
          <a:custGeom>
            <a:rect b="b" l="l" r="r" t="t"/>
            <a:pathLst>
              <a:path extrusionOk="0" h="334010" w="1976120">
                <a:moveTo>
                  <a:pt x="0" y="333486"/>
                </a:moveTo>
                <a:lnTo>
                  <a:pt x="1976070" y="333486"/>
                </a:lnTo>
                <a:lnTo>
                  <a:pt x="1976070" y="0"/>
                </a:lnTo>
                <a:lnTo>
                  <a:pt x="0" y="0"/>
                </a:lnTo>
                <a:lnTo>
                  <a:pt x="0" y="333486"/>
                </a:lnTo>
                <a:close/>
              </a:path>
            </a:pathLst>
          </a:custGeom>
          <a:solidFill>
            <a:srgbClr val="FFFFFF">
              <a:alpha val="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9" name="Google Shape;289;p25"/>
          <p:cNvSpPr/>
          <p:nvPr/>
        </p:nvSpPr>
        <p:spPr>
          <a:xfrm>
            <a:off x="1988104" y="6519186"/>
            <a:ext cx="1976120" cy="339090"/>
          </a:xfrm>
          <a:custGeom>
            <a:rect b="b" l="l" r="r" t="t"/>
            <a:pathLst>
              <a:path extrusionOk="0" h="339090" w="1976120">
                <a:moveTo>
                  <a:pt x="0" y="338812"/>
                </a:moveTo>
                <a:lnTo>
                  <a:pt x="1976070" y="338812"/>
                </a:lnTo>
                <a:lnTo>
                  <a:pt x="1976070" y="0"/>
                </a:lnTo>
                <a:lnTo>
                  <a:pt x="0" y="0"/>
                </a:lnTo>
                <a:lnTo>
                  <a:pt x="0" y="338812"/>
                </a:lnTo>
                <a:close/>
              </a:path>
            </a:pathLst>
          </a:custGeom>
          <a:solidFill>
            <a:srgbClr val="FFFFFF">
              <a:alpha val="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0" name="Google Shape;290;p25"/>
          <p:cNvSpPr/>
          <p:nvPr/>
        </p:nvSpPr>
        <p:spPr>
          <a:xfrm>
            <a:off x="667337" y="0"/>
            <a:ext cx="304800" cy="334010"/>
          </a:xfrm>
          <a:custGeom>
            <a:rect b="b" l="l" r="r" t="t"/>
            <a:pathLst>
              <a:path extrusionOk="0" h="334010" w="304800">
                <a:moveTo>
                  <a:pt x="0" y="333486"/>
                </a:moveTo>
                <a:lnTo>
                  <a:pt x="304792" y="333486"/>
                </a:lnTo>
                <a:lnTo>
                  <a:pt x="304792" y="0"/>
                </a:lnTo>
                <a:lnTo>
                  <a:pt x="0" y="0"/>
                </a:lnTo>
                <a:lnTo>
                  <a:pt x="0" y="333486"/>
                </a:lnTo>
                <a:close/>
              </a:path>
            </a:pathLst>
          </a:custGeom>
          <a:solidFill>
            <a:srgbClr val="FFFFFF">
              <a:alpha val="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1" name="Google Shape;291;p25"/>
          <p:cNvSpPr/>
          <p:nvPr/>
        </p:nvSpPr>
        <p:spPr>
          <a:xfrm>
            <a:off x="667337" y="6519186"/>
            <a:ext cx="304800" cy="339090"/>
          </a:xfrm>
          <a:custGeom>
            <a:rect b="b" l="l" r="r" t="t"/>
            <a:pathLst>
              <a:path extrusionOk="0" h="339090" w="304800">
                <a:moveTo>
                  <a:pt x="0" y="338812"/>
                </a:moveTo>
                <a:lnTo>
                  <a:pt x="304792" y="338812"/>
                </a:lnTo>
                <a:lnTo>
                  <a:pt x="304792" y="0"/>
                </a:lnTo>
                <a:lnTo>
                  <a:pt x="0" y="0"/>
                </a:lnTo>
                <a:lnTo>
                  <a:pt x="0" y="338812"/>
                </a:lnTo>
                <a:close/>
              </a:path>
            </a:pathLst>
          </a:custGeom>
          <a:solidFill>
            <a:srgbClr val="FFFFFF">
              <a:alpha val="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2" name="Google Shape;292;p25"/>
          <p:cNvSpPr/>
          <p:nvPr/>
        </p:nvSpPr>
        <p:spPr>
          <a:xfrm>
            <a:off x="972130" y="0"/>
            <a:ext cx="1016000" cy="334010"/>
          </a:xfrm>
          <a:custGeom>
            <a:rect b="b" l="l" r="r" t="t"/>
            <a:pathLst>
              <a:path extrusionOk="0" h="334010" w="1016000">
                <a:moveTo>
                  <a:pt x="0" y="333486"/>
                </a:moveTo>
                <a:lnTo>
                  <a:pt x="1015974" y="333486"/>
                </a:lnTo>
                <a:lnTo>
                  <a:pt x="1015974" y="0"/>
                </a:lnTo>
                <a:lnTo>
                  <a:pt x="0" y="0"/>
                </a:lnTo>
                <a:lnTo>
                  <a:pt x="0" y="333486"/>
                </a:lnTo>
                <a:close/>
              </a:path>
            </a:pathLst>
          </a:custGeom>
          <a:solidFill>
            <a:srgbClr val="FFFFFF">
              <a:alpha val="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3" name="Google Shape;293;p25"/>
          <p:cNvSpPr/>
          <p:nvPr/>
        </p:nvSpPr>
        <p:spPr>
          <a:xfrm>
            <a:off x="972130" y="6519186"/>
            <a:ext cx="1016000" cy="339090"/>
          </a:xfrm>
          <a:custGeom>
            <a:rect b="b" l="l" r="r" t="t"/>
            <a:pathLst>
              <a:path extrusionOk="0" h="339090" w="1016000">
                <a:moveTo>
                  <a:pt x="0" y="338812"/>
                </a:moveTo>
                <a:lnTo>
                  <a:pt x="1015974" y="338812"/>
                </a:lnTo>
                <a:lnTo>
                  <a:pt x="1015974" y="0"/>
                </a:lnTo>
                <a:lnTo>
                  <a:pt x="0" y="0"/>
                </a:lnTo>
                <a:lnTo>
                  <a:pt x="0" y="338812"/>
                </a:lnTo>
                <a:close/>
              </a:path>
            </a:pathLst>
          </a:custGeom>
          <a:solidFill>
            <a:srgbClr val="FFFFFF">
              <a:alpha val="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4" name="Google Shape;294;p25"/>
          <p:cNvSpPr/>
          <p:nvPr/>
        </p:nvSpPr>
        <p:spPr>
          <a:xfrm>
            <a:off x="8942451" y="6519186"/>
            <a:ext cx="2032000" cy="339090"/>
          </a:xfrm>
          <a:custGeom>
            <a:rect b="b" l="l" r="r" t="t"/>
            <a:pathLst>
              <a:path extrusionOk="0" h="339090" w="2032000">
                <a:moveTo>
                  <a:pt x="0" y="338812"/>
                </a:moveTo>
                <a:lnTo>
                  <a:pt x="2031949" y="338812"/>
                </a:lnTo>
                <a:lnTo>
                  <a:pt x="2031949" y="0"/>
                </a:lnTo>
                <a:lnTo>
                  <a:pt x="0" y="0"/>
                </a:lnTo>
                <a:lnTo>
                  <a:pt x="0" y="338812"/>
                </a:lnTo>
                <a:close/>
              </a:path>
            </a:pathLst>
          </a:custGeom>
          <a:solidFill>
            <a:srgbClr val="FFFFFF">
              <a:alpha val="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5" name="Google Shape;295;p25"/>
          <p:cNvSpPr/>
          <p:nvPr/>
        </p:nvSpPr>
        <p:spPr>
          <a:xfrm>
            <a:off x="11990375" y="0"/>
            <a:ext cx="201930" cy="6858000"/>
          </a:xfrm>
          <a:custGeom>
            <a:rect b="b" l="l" r="r" t="t"/>
            <a:pathLst>
              <a:path extrusionOk="0" h="6858000" w="201929">
                <a:moveTo>
                  <a:pt x="0" y="6857999"/>
                </a:moveTo>
                <a:lnTo>
                  <a:pt x="201624" y="6857999"/>
                </a:lnTo>
                <a:lnTo>
                  <a:pt x="201624" y="0"/>
                </a:lnTo>
                <a:lnTo>
                  <a:pt x="0" y="0"/>
                </a:lnTo>
                <a:lnTo>
                  <a:pt x="0" y="6857999"/>
                </a:lnTo>
                <a:close/>
              </a:path>
            </a:pathLst>
          </a:custGeom>
          <a:solidFill>
            <a:srgbClr val="FFFFFF">
              <a:alpha val="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6" name="Google Shape;296;p25"/>
          <p:cNvSpPr/>
          <p:nvPr/>
        </p:nvSpPr>
        <p:spPr>
          <a:xfrm>
            <a:off x="10974399" y="0"/>
            <a:ext cx="1016000" cy="6858000"/>
          </a:xfrm>
          <a:custGeom>
            <a:rect b="b" l="l" r="r" t="t"/>
            <a:pathLst>
              <a:path extrusionOk="0" h="6858000" w="1016000">
                <a:moveTo>
                  <a:pt x="1015974" y="6857999"/>
                </a:moveTo>
                <a:lnTo>
                  <a:pt x="0" y="6857999"/>
                </a:lnTo>
                <a:lnTo>
                  <a:pt x="0" y="0"/>
                </a:lnTo>
                <a:lnTo>
                  <a:pt x="1015974" y="0"/>
                </a:lnTo>
                <a:lnTo>
                  <a:pt x="1015974" y="6857999"/>
                </a:lnTo>
                <a:close/>
              </a:path>
            </a:pathLst>
          </a:custGeom>
          <a:solidFill>
            <a:srgbClr val="FFFFFF">
              <a:alpha val="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7" name="Google Shape;297;p25"/>
          <p:cNvSpPr/>
          <p:nvPr/>
        </p:nvSpPr>
        <p:spPr>
          <a:xfrm>
            <a:off x="5284942" y="0"/>
            <a:ext cx="796925" cy="334010"/>
          </a:xfrm>
          <a:custGeom>
            <a:rect b="b" l="l" r="r" t="t"/>
            <a:pathLst>
              <a:path extrusionOk="0" h="334010" w="796925">
                <a:moveTo>
                  <a:pt x="0" y="333486"/>
                </a:moveTo>
                <a:lnTo>
                  <a:pt x="796713" y="333486"/>
                </a:lnTo>
                <a:lnTo>
                  <a:pt x="796713" y="0"/>
                </a:lnTo>
                <a:lnTo>
                  <a:pt x="0" y="0"/>
                </a:lnTo>
                <a:lnTo>
                  <a:pt x="0" y="333486"/>
                </a:lnTo>
                <a:close/>
              </a:path>
            </a:pathLst>
          </a:custGeom>
          <a:solidFill>
            <a:srgbClr val="FFFFFF">
              <a:alpha val="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8" name="Google Shape;298;p25"/>
          <p:cNvSpPr/>
          <p:nvPr/>
        </p:nvSpPr>
        <p:spPr>
          <a:xfrm>
            <a:off x="5284942" y="6519186"/>
            <a:ext cx="3657600" cy="339090"/>
          </a:xfrm>
          <a:custGeom>
            <a:rect b="b" l="l" r="r" t="t"/>
            <a:pathLst>
              <a:path extrusionOk="0" h="339090" w="3657600">
                <a:moveTo>
                  <a:pt x="0" y="338812"/>
                </a:moveTo>
                <a:lnTo>
                  <a:pt x="3657508" y="338812"/>
                </a:lnTo>
                <a:lnTo>
                  <a:pt x="3657508" y="0"/>
                </a:lnTo>
                <a:lnTo>
                  <a:pt x="0" y="0"/>
                </a:lnTo>
                <a:lnTo>
                  <a:pt x="0" y="338812"/>
                </a:lnTo>
                <a:close/>
              </a:path>
            </a:pathLst>
          </a:custGeom>
          <a:solidFill>
            <a:srgbClr val="FFFFFF">
              <a:alpha val="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9" name="Google Shape;299;p25"/>
          <p:cNvSpPr/>
          <p:nvPr/>
        </p:nvSpPr>
        <p:spPr>
          <a:xfrm>
            <a:off x="3964175" y="0"/>
            <a:ext cx="304800" cy="334010"/>
          </a:xfrm>
          <a:custGeom>
            <a:rect b="b" l="l" r="r" t="t"/>
            <a:pathLst>
              <a:path extrusionOk="0" h="334010" w="304800">
                <a:moveTo>
                  <a:pt x="0" y="333486"/>
                </a:moveTo>
                <a:lnTo>
                  <a:pt x="304792" y="333486"/>
                </a:lnTo>
                <a:lnTo>
                  <a:pt x="304792" y="0"/>
                </a:lnTo>
                <a:lnTo>
                  <a:pt x="0" y="0"/>
                </a:lnTo>
                <a:lnTo>
                  <a:pt x="0" y="333486"/>
                </a:lnTo>
                <a:close/>
              </a:path>
            </a:pathLst>
          </a:custGeom>
          <a:solidFill>
            <a:srgbClr val="FFFFFF">
              <a:alpha val="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00" name="Google Shape;300;p25"/>
          <p:cNvSpPr/>
          <p:nvPr/>
        </p:nvSpPr>
        <p:spPr>
          <a:xfrm>
            <a:off x="3964175" y="6519186"/>
            <a:ext cx="304800" cy="339090"/>
          </a:xfrm>
          <a:custGeom>
            <a:rect b="b" l="l" r="r" t="t"/>
            <a:pathLst>
              <a:path extrusionOk="0" h="339090" w="304800">
                <a:moveTo>
                  <a:pt x="0" y="338812"/>
                </a:moveTo>
                <a:lnTo>
                  <a:pt x="304792" y="338812"/>
                </a:lnTo>
                <a:lnTo>
                  <a:pt x="304792" y="0"/>
                </a:lnTo>
                <a:lnTo>
                  <a:pt x="0" y="0"/>
                </a:lnTo>
                <a:lnTo>
                  <a:pt x="0" y="338812"/>
                </a:lnTo>
                <a:close/>
              </a:path>
            </a:pathLst>
          </a:custGeom>
          <a:solidFill>
            <a:srgbClr val="FFFFFF">
              <a:alpha val="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01" name="Google Shape;301;p25"/>
          <p:cNvSpPr/>
          <p:nvPr/>
        </p:nvSpPr>
        <p:spPr>
          <a:xfrm>
            <a:off x="4268968" y="0"/>
            <a:ext cx="1016000" cy="334010"/>
          </a:xfrm>
          <a:custGeom>
            <a:rect b="b" l="l" r="r" t="t"/>
            <a:pathLst>
              <a:path extrusionOk="0" h="334010" w="1016000">
                <a:moveTo>
                  <a:pt x="0" y="333486"/>
                </a:moveTo>
                <a:lnTo>
                  <a:pt x="1015974" y="333486"/>
                </a:lnTo>
                <a:lnTo>
                  <a:pt x="1015974" y="0"/>
                </a:lnTo>
                <a:lnTo>
                  <a:pt x="0" y="0"/>
                </a:lnTo>
                <a:lnTo>
                  <a:pt x="0" y="333486"/>
                </a:lnTo>
                <a:close/>
              </a:path>
            </a:pathLst>
          </a:custGeom>
          <a:solidFill>
            <a:srgbClr val="FFFFFF">
              <a:alpha val="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02" name="Google Shape;302;p25"/>
          <p:cNvSpPr/>
          <p:nvPr/>
        </p:nvSpPr>
        <p:spPr>
          <a:xfrm>
            <a:off x="4268968" y="6519186"/>
            <a:ext cx="1016000" cy="339090"/>
          </a:xfrm>
          <a:custGeom>
            <a:rect b="b" l="l" r="r" t="t"/>
            <a:pathLst>
              <a:path extrusionOk="0" h="339090" w="1016000">
                <a:moveTo>
                  <a:pt x="0" y="338812"/>
                </a:moveTo>
                <a:lnTo>
                  <a:pt x="1015974" y="338812"/>
                </a:lnTo>
                <a:lnTo>
                  <a:pt x="1015974" y="0"/>
                </a:lnTo>
                <a:lnTo>
                  <a:pt x="0" y="0"/>
                </a:lnTo>
                <a:lnTo>
                  <a:pt x="0" y="338812"/>
                </a:lnTo>
                <a:close/>
              </a:path>
            </a:pathLst>
          </a:custGeom>
          <a:solidFill>
            <a:srgbClr val="FFFFFF">
              <a:alpha val="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03" name="Google Shape;303;p25"/>
          <p:cNvSpPr/>
          <p:nvPr/>
        </p:nvSpPr>
        <p:spPr>
          <a:xfrm>
            <a:off x="87639" y="5068764"/>
            <a:ext cx="12104370" cy="1132840"/>
          </a:xfrm>
          <a:custGeom>
            <a:rect b="b" l="l" r="r" t="t"/>
            <a:pathLst>
              <a:path extrusionOk="0" h="1132839" w="12104370">
                <a:moveTo>
                  <a:pt x="0" y="1082652"/>
                </a:moveTo>
                <a:lnTo>
                  <a:pt x="44894" y="1084675"/>
                </a:lnTo>
                <a:lnTo>
                  <a:pt x="89806" y="1086696"/>
                </a:lnTo>
                <a:lnTo>
                  <a:pt x="134755" y="1088711"/>
                </a:lnTo>
                <a:lnTo>
                  <a:pt x="179757" y="1090717"/>
                </a:lnTo>
                <a:lnTo>
                  <a:pt x="224833" y="1092712"/>
                </a:lnTo>
                <a:lnTo>
                  <a:pt x="269999" y="1094691"/>
                </a:lnTo>
                <a:lnTo>
                  <a:pt x="315274" y="1096654"/>
                </a:lnTo>
                <a:lnTo>
                  <a:pt x="360675" y="1098595"/>
                </a:lnTo>
                <a:lnTo>
                  <a:pt x="406222" y="1100514"/>
                </a:lnTo>
                <a:lnTo>
                  <a:pt x="451932" y="1102406"/>
                </a:lnTo>
                <a:lnTo>
                  <a:pt x="497823" y="1104268"/>
                </a:lnTo>
                <a:lnTo>
                  <a:pt x="543913" y="1106099"/>
                </a:lnTo>
                <a:lnTo>
                  <a:pt x="590221" y="1107894"/>
                </a:lnTo>
                <a:lnTo>
                  <a:pt x="636764" y="1109652"/>
                </a:lnTo>
                <a:lnTo>
                  <a:pt x="683561" y="1111368"/>
                </a:lnTo>
                <a:lnTo>
                  <a:pt x="730630" y="1113040"/>
                </a:lnTo>
                <a:lnTo>
                  <a:pt x="777989" y="1114666"/>
                </a:lnTo>
                <a:lnTo>
                  <a:pt x="825656" y="1116242"/>
                </a:lnTo>
                <a:lnTo>
                  <a:pt x="873649" y="1117765"/>
                </a:lnTo>
                <a:lnTo>
                  <a:pt x="921987" y="1119232"/>
                </a:lnTo>
                <a:lnTo>
                  <a:pt x="970686" y="1120641"/>
                </a:lnTo>
                <a:lnTo>
                  <a:pt x="1019767" y="1121988"/>
                </a:lnTo>
                <a:lnTo>
                  <a:pt x="1069246" y="1123272"/>
                </a:lnTo>
                <a:lnTo>
                  <a:pt x="1119142" y="1124487"/>
                </a:lnTo>
                <a:lnTo>
                  <a:pt x="1169473" y="1125633"/>
                </a:lnTo>
                <a:lnTo>
                  <a:pt x="1220257" y="1126705"/>
                </a:lnTo>
                <a:lnTo>
                  <a:pt x="1271513" y="1127701"/>
                </a:lnTo>
                <a:lnTo>
                  <a:pt x="1323257" y="1128618"/>
                </a:lnTo>
                <a:lnTo>
                  <a:pt x="1375509" y="1129453"/>
                </a:lnTo>
                <a:lnTo>
                  <a:pt x="1428287" y="1130203"/>
                </a:lnTo>
                <a:lnTo>
                  <a:pt x="1481608" y="1130866"/>
                </a:lnTo>
                <a:lnTo>
                  <a:pt x="1535491" y="1131438"/>
                </a:lnTo>
                <a:lnTo>
                  <a:pt x="1589954" y="1131916"/>
                </a:lnTo>
                <a:lnTo>
                  <a:pt x="1645015" y="1132297"/>
                </a:lnTo>
                <a:lnTo>
                  <a:pt x="1700692" y="1132579"/>
                </a:lnTo>
                <a:lnTo>
                  <a:pt x="1757003" y="1132758"/>
                </a:lnTo>
                <a:lnTo>
                  <a:pt x="1813967" y="1132832"/>
                </a:lnTo>
                <a:lnTo>
                  <a:pt x="1871601" y="1132798"/>
                </a:lnTo>
                <a:lnTo>
                  <a:pt x="1929924" y="1132652"/>
                </a:lnTo>
                <a:lnTo>
                  <a:pt x="1988954" y="1132392"/>
                </a:lnTo>
                <a:lnTo>
                  <a:pt x="2048709" y="1132015"/>
                </a:lnTo>
                <a:lnTo>
                  <a:pt x="2109207" y="1131518"/>
                </a:lnTo>
                <a:lnTo>
                  <a:pt x="2170466" y="1130899"/>
                </a:lnTo>
                <a:lnTo>
                  <a:pt x="2232504" y="1130153"/>
                </a:lnTo>
                <a:lnTo>
                  <a:pt x="2275579" y="1129595"/>
                </a:lnTo>
                <a:lnTo>
                  <a:pt x="2318958" y="1129031"/>
                </a:lnTo>
                <a:lnTo>
                  <a:pt x="2362636" y="1128462"/>
                </a:lnTo>
                <a:lnTo>
                  <a:pt x="2406613" y="1127884"/>
                </a:lnTo>
                <a:lnTo>
                  <a:pt x="2450884" y="1127297"/>
                </a:lnTo>
                <a:lnTo>
                  <a:pt x="2495449" y="1126697"/>
                </a:lnTo>
                <a:lnTo>
                  <a:pt x="2540303" y="1126084"/>
                </a:lnTo>
                <a:lnTo>
                  <a:pt x="2585445" y="1125456"/>
                </a:lnTo>
                <a:lnTo>
                  <a:pt x="2630873" y="1124811"/>
                </a:lnTo>
                <a:lnTo>
                  <a:pt x="2676582" y="1124147"/>
                </a:lnTo>
                <a:lnTo>
                  <a:pt x="2722572" y="1123462"/>
                </a:lnTo>
                <a:lnTo>
                  <a:pt x="2768840" y="1122756"/>
                </a:lnTo>
                <a:lnTo>
                  <a:pt x="2815382" y="1122025"/>
                </a:lnTo>
                <a:lnTo>
                  <a:pt x="2862196" y="1121268"/>
                </a:lnTo>
                <a:lnTo>
                  <a:pt x="2909281" y="1120483"/>
                </a:lnTo>
                <a:lnTo>
                  <a:pt x="2956633" y="1119669"/>
                </a:lnTo>
                <a:lnTo>
                  <a:pt x="3004249" y="1118824"/>
                </a:lnTo>
                <a:lnTo>
                  <a:pt x="3052128" y="1117946"/>
                </a:lnTo>
                <a:lnTo>
                  <a:pt x="3100267" y="1117034"/>
                </a:lnTo>
                <a:lnTo>
                  <a:pt x="3148663" y="1116084"/>
                </a:lnTo>
                <a:lnTo>
                  <a:pt x="3197313" y="1115097"/>
                </a:lnTo>
                <a:lnTo>
                  <a:pt x="3246216" y="1114070"/>
                </a:lnTo>
                <a:lnTo>
                  <a:pt x="3295368" y="1113000"/>
                </a:lnTo>
                <a:lnTo>
                  <a:pt x="3344767" y="1111888"/>
                </a:lnTo>
                <a:lnTo>
                  <a:pt x="3394410" y="1110730"/>
                </a:lnTo>
                <a:lnTo>
                  <a:pt x="3444296" y="1109525"/>
                </a:lnTo>
                <a:lnTo>
                  <a:pt x="3494421" y="1108271"/>
                </a:lnTo>
                <a:lnTo>
                  <a:pt x="3544783" y="1106966"/>
                </a:lnTo>
                <a:lnTo>
                  <a:pt x="3595379" y="1105609"/>
                </a:lnTo>
                <a:lnTo>
                  <a:pt x="3646207" y="1104198"/>
                </a:lnTo>
                <a:lnTo>
                  <a:pt x="3697265" y="1102731"/>
                </a:lnTo>
                <a:lnTo>
                  <a:pt x="3748549" y="1101207"/>
                </a:lnTo>
                <a:lnTo>
                  <a:pt x="3800057" y="1099623"/>
                </a:lnTo>
                <a:lnTo>
                  <a:pt x="3851787" y="1097978"/>
                </a:lnTo>
                <a:lnTo>
                  <a:pt x="3903736" y="1096269"/>
                </a:lnTo>
                <a:lnTo>
                  <a:pt x="3955902" y="1094497"/>
                </a:lnTo>
                <a:lnTo>
                  <a:pt x="4008282" y="1092657"/>
                </a:lnTo>
                <a:lnTo>
                  <a:pt x="4060873" y="1090749"/>
                </a:lnTo>
                <a:lnTo>
                  <a:pt x="4113673" y="1088772"/>
                </a:lnTo>
                <a:lnTo>
                  <a:pt x="4166680" y="1086722"/>
                </a:lnTo>
                <a:lnTo>
                  <a:pt x="4219890" y="1084599"/>
                </a:lnTo>
                <a:lnTo>
                  <a:pt x="4273302" y="1082401"/>
                </a:lnTo>
                <a:lnTo>
                  <a:pt x="4326913" y="1080125"/>
                </a:lnTo>
                <a:lnTo>
                  <a:pt x="4380720" y="1077771"/>
                </a:lnTo>
                <a:lnTo>
                  <a:pt x="4434721" y="1075336"/>
                </a:lnTo>
                <a:lnTo>
                  <a:pt x="4488913" y="1072818"/>
                </a:lnTo>
                <a:lnTo>
                  <a:pt x="4543294" y="1070217"/>
                </a:lnTo>
                <a:lnTo>
                  <a:pt x="4597861" y="1067529"/>
                </a:lnTo>
                <a:lnTo>
                  <a:pt x="4652611" y="1064754"/>
                </a:lnTo>
                <a:lnTo>
                  <a:pt x="4707543" y="1061889"/>
                </a:lnTo>
                <a:lnTo>
                  <a:pt x="4762653" y="1058933"/>
                </a:lnTo>
                <a:lnTo>
                  <a:pt x="4817939" y="1055884"/>
                </a:lnTo>
                <a:lnTo>
                  <a:pt x="4873399" y="1052741"/>
                </a:lnTo>
                <a:lnTo>
                  <a:pt x="4929029" y="1049500"/>
                </a:lnTo>
                <a:lnTo>
                  <a:pt x="4984828" y="1046162"/>
                </a:lnTo>
                <a:lnTo>
                  <a:pt x="5040793" y="1042723"/>
                </a:lnTo>
                <a:lnTo>
                  <a:pt x="5096921" y="1039183"/>
                </a:lnTo>
                <a:lnTo>
                  <a:pt x="5153210" y="1035539"/>
                </a:lnTo>
                <a:lnTo>
                  <a:pt x="5209657" y="1031789"/>
                </a:lnTo>
                <a:lnTo>
                  <a:pt x="5266260" y="1027933"/>
                </a:lnTo>
                <a:lnTo>
                  <a:pt x="5323016" y="1023967"/>
                </a:lnTo>
                <a:lnTo>
                  <a:pt x="5379923" y="1019891"/>
                </a:lnTo>
                <a:lnTo>
                  <a:pt x="5436978" y="1015703"/>
                </a:lnTo>
                <a:lnTo>
                  <a:pt x="5494178" y="1011400"/>
                </a:lnTo>
                <a:lnTo>
                  <a:pt x="5539661" y="1007919"/>
                </a:lnTo>
                <a:lnTo>
                  <a:pt x="5585597" y="1004366"/>
                </a:lnTo>
                <a:lnTo>
                  <a:pt x="5631973" y="1000742"/>
                </a:lnTo>
                <a:lnTo>
                  <a:pt x="5678777" y="997049"/>
                </a:lnTo>
                <a:lnTo>
                  <a:pt x="5725996" y="993287"/>
                </a:lnTo>
                <a:lnTo>
                  <a:pt x="5773618" y="989456"/>
                </a:lnTo>
                <a:lnTo>
                  <a:pt x="5821629" y="985559"/>
                </a:lnTo>
                <a:lnTo>
                  <a:pt x="5870016" y="981595"/>
                </a:lnTo>
                <a:lnTo>
                  <a:pt x="5918769" y="977566"/>
                </a:lnTo>
                <a:lnTo>
                  <a:pt x="5967872" y="973472"/>
                </a:lnTo>
                <a:lnTo>
                  <a:pt x="6017315" y="969315"/>
                </a:lnTo>
                <a:lnTo>
                  <a:pt x="6067083" y="965094"/>
                </a:lnTo>
                <a:lnTo>
                  <a:pt x="6117165" y="960812"/>
                </a:lnTo>
                <a:lnTo>
                  <a:pt x="6167548" y="956469"/>
                </a:lnTo>
                <a:lnTo>
                  <a:pt x="6218219" y="952065"/>
                </a:lnTo>
                <a:lnTo>
                  <a:pt x="6269165" y="947603"/>
                </a:lnTo>
                <a:lnTo>
                  <a:pt x="6320374" y="943081"/>
                </a:lnTo>
                <a:lnTo>
                  <a:pt x="6371833" y="938503"/>
                </a:lnTo>
                <a:lnTo>
                  <a:pt x="6423530" y="933867"/>
                </a:lnTo>
                <a:lnTo>
                  <a:pt x="6475450" y="929176"/>
                </a:lnTo>
                <a:lnTo>
                  <a:pt x="6527583" y="924429"/>
                </a:lnTo>
                <a:lnTo>
                  <a:pt x="6579915" y="919629"/>
                </a:lnTo>
                <a:lnTo>
                  <a:pt x="6632434" y="914775"/>
                </a:lnTo>
                <a:lnTo>
                  <a:pt x="6685126" y="909869"/>
                </a:lnTo>
                <a:lnTo>
                  <a:pt x="6737980" y="904912"/>
                </a:lnTo>
                <a:lnTo>
                  <a:pt x="6790982" y="899904"/>
                </a:lnTo>
                <a:lnTo>
                  <a:pt x="6844120" y="894846"/>
                </a:lnTo>
                <a:lnTo>
                  <a:pt x="6897380" y="889739"/>
                </a:lnTo>
                <a:lnTo>
                  <a:pt x="6950752" y="884584"/>
                </a:lnTo>
                <a:lnTo>
                  <a:pt x="7004221" y="879382"/>
                </a:lnTo>
                <a:lnTo>
                  <a:pt x="7057775" y="874134"/>
                </a:lnTo>
                <a:lnTo>
                  <a:pt x="7111401" y="868841"/>
                </a:lnTo>
                <a:lnTo>
                  <a:pt x="7165087" y="863503"/>
                </a:lnTo>
                <a:lnTo>
                  <a:pt x="7218820" y="858121"/>
                </a:lnTo>
                <a:lnTo>
                  <a:pt x="7272587" y="852697"/>
                </a:lnTo>
                <a:lnTo>
                  <a:pt x="7326375" y="847230"/>
                </a:lnTo>
                <a:lnTo>
                  <a:pt x="7380173" y="841723"/>
                </a:lnTo>
                <a:lnTo>
                  <a:pt x="7433966" y="836175"/>
                </a:lnTo>
                <a:lnTo>
                  <a:pt x="7487743" y="830589"/>
                </a:lnTo>
                <a:lnTo>
                  <a:pt x="7541491" y="824963"/>
                </a:lnTo>
                <a:lnTo>
                  <a:pt x="7595197" y="819301"/>
                </a:lnTo>
                <a:lnTo>
                  <a:pt x="7648848" y="813601"/>
                </a:lnTo>
                <a:lnTo>
                  <a:pt x="7702432" y="807866"/>
                </a:lnTo>
                <a:lnTo>
                  <a:pt x="7755936" y="802096"/>
                </a:lnTo>
                <a:lnTo>
                  <a:pt x="7809347" y="796292"/>
                </a:lnTo>
                <a:lnTo>
                  <a:pt x="7862653" y="790454"/>
                </a:lnTo>
                <a:lnTo>
                  <a:pt x="7915841" y="784585"/>
                </a:lnTo>
                <a:lnTo>
                  <a:pt x="7968898" y="778684"/>
                </a:lnTo>
                <a:lnTo>
                  <a:pt x="8021812" y="772752"/>
                </a:lnTo>
                <a:lnTo>
                  <a:pt x="8074569" y="766790"/>
                </a:lnTo>
                <a:lnTo>
                  <a:pt x="8127158" y="760800"/>
                </a:lnTo>
                <a:lnTo>
                  <a:pt x="8179565" y="754782"/>
                </a:lnTo>
                <a:lnTo>
                  <a:pt x="8231778" y="748737"/>
                </a:lnTo>
                <a:lnTo>
                  <a:pt x="8283784" y="742665"/>
                </a:lnTo>
                <a:lnTo>
                  <a:pt x="8335570" y="736569"/>
                </a:lnTo>
                <a:lnTo>
                  <a:pt x="8387124" y="730447"/>
                </a:lnTo>
                <a:lnTo>
                  <a:pt x="8438434" y="724302"/>
                </a:lnTo>
                <a:lnTo>
                  <a:pt x="8489485" y="718135"/>
                </a:lnTo>
                <a:lnTo>
                  <a:pt x="8540266" y="711945"/>
                </a:lnTo>
                <a:lnTo>
                  <a:pt x="8590764" y="705735"/>
                </a:lnTo>
                <a:lnTo>
                  <a:pt x="8640966" y="699504"/>
                </a:lnTo>
                <a:lnTo>
                  <a:pt x="8690860" y="693255"/>
                </a:lnTo>
                <a:lnTo>
                  <a:pt x="8740432" y="686987"/>
                </a:lnTo>
                <a:lnTo>
                  <a:pt x="8789671" y="680701"/>
                </a:lnTo>
                <a:lnTo>
                  <a:pt x="8838563" y="674399"/>
                </a:lnTo>
                <a:lnTo>
                  <a:pt x="8887096" y="668081"/>
                </a:lnTo>
                <a:lnTo>
                  <a:pt x="8935258" y="661748"/>
                </a:lnTo>
                <a:lnTo>
                  <a:pt x="8983034" y="655401"/>
                </a:lnTo>
                <a:lnTo>
                  <a:pt x="9030413" y="649041"/>
                </a:lnTo>
                <a:lnTo>
                  <a:pt x="9077382" y="642668"/>
                </a:lnTo>
                <a:lnTo>
                  <a:pt x="9123929" y="636285"/>
                </a:lnTo>
                <a:lnTo>
                  <a:pt x="9170040" y="629891"/>
                </a:lnTo>
                <a:lnTo>
                  <a:pt x="9215703" y="623487"/>
                </a:lnTo>
                <a:lnTo>
                  <a:pt x="9260906" y="617074"/>
                </a:lnTo>
                <a:lnTo>
                  <a:pt x="9305635" y="610653"/>
                </a:lnTo>
                <a:lnTo>
                  <a:pt x="9349877" y="604226"/>
                </a:lnTo>
                <a:lnTo>
                  <a:pt x="9393621" y="597792"/>
                </a:lnTo>
                <a:lnTo>
                  <a:pt x="9436854" y="591353"/>
                </a:lnTo>
                <a:lnTo>
                  <a:pt x="9479562" y="584909"/>
                </a:lnTo>
                <a:lnTo>
                  <a:pt x="9521733" y="578462"/>
                </a:lnTo>
                <a:lnTo>
                  <a:pt x="9563355" y="572013"/>
                </a:lnTo>
                <a:lnTo>
                  <a:pt x="9626562" y="562046"/>
                </a:lnTo>
                <a:lnTo>
                  <a:pt x="9689793" y="551868"/>
                </a:lnTo>
                <a:lnTo>
                  <a:pt x="9753016" y="541488"/>
                </a:lnTo>
                <a:lnTo>
                  <a:pt x="9816199" y="530916"/>
                </a:lnTo>
                <a:lnTo>
                  <a:pt x="9879309" y="520161"/>
                </a:lnTo>
                <a:lnTo>
                  <a:pt x="9942314" y="509231"/>
                </a:lnTo>
                <a:lnTo>
                  <a:pt x="10005183" y="498135"/>
                </a:lnTo>
                <a:lnTo>
                  <a:pt x="10067882" y="486884"/>
                </a:lnTo>
                <a:lnTo>
                  <a:pt x="10130380" y="475486"/>
                </a:lnTo>
                <a:lnTo>
                  <a:pt x="10192644" y="463949"/>
                </a:lnTo>
                <a:lnTo>
                  <a:pt x="10254642" y="452284"/>
                </a:lnTo>
                <a:lnTo>
                  <a:pt x="10316343" y="440499"/>
                </a:lnTo>
                <a:lnTo>
                  <a:pt x="10377712" y="428603"/>
                </a:lnTo>
                <a:lnTo>
                  <a:pt x="10438720" y="416605"/>
                </a:lnTo>
                <a:lnTo>
                  <a:pt x="10499332" y="404515"/>
                </a:lnTo>
                <a:lnTo>
                  <a:pt x="10559518" y="392342"/>
                </a:lnTo>
                <a:lnTo>
                  <a:pt x="10619244" y="380094"/>
                </a:lnTo>
                <a:lnTo>
                  <a:pt x="10678479" y="367781"/>
                </a:lnTo>
                <a:lnTo>
                  <a:pt x="10737190" y="355412"/>
                </a:lnTo>
                <a:lnTo>
                  <a:pt x="10795345" y="342996"/>
                </a:lnTo>
                <a:lnTo>
                  <a:pt x="10852912" y="330541"/>
                </a:lnTo>
                <a:lnTo>
                  <a:pt x="10909859" y="318058"/>
                </a:lnTo>
                <a:lnTo>
                  <a:pt x="10966153" y="305555"/>
                </a:lnTo>
                <a:lnTo>
                  <a:pt x="11021763" y="293042"/>
                </a:lnTo>
                <a:lnTo>
                  <a:pt x="11076655" y="280527"/>
                </a:lnTo>
                <a:lnTo>
                  <a:pt x="11130798" y="268019"/>
                </a:lnTo>
                <a:lnTo>
                  <a:pt x="11184160" y="255528"/>
                </a:lnTo>
                <a:lnTo>
                  <a:pt x="11236707" y="243062"/>
                </a:lnTo>
                <a:lnTo>
                  <a:pt x="11288409" y="230632"/>
                </a:lnTo>
                <a:lnTo>
                  <a:pt x="11339233" y="218245"/>
                </a:lnTo>
                <a:lnTo>
                  <a:pt x="11389147" y="205911"/>
                </a:lnTo>
                <a:lnTo>
                  <a:pt x="11438118" y="193640"/>
                </a:lnTo>
                <a:lnTo>
                  <a:pt x="11486114" y="181439"/>
                </a:lnTo>
                <a:lnTo>
                  <a:pt x="11533103" y="169319"/>
                </a:lnTo>
                <a:lnTo>
                  <a:pt x="11579052" y="157288"/>
                </a:lnTo>
                <a:lnTo>
                  <a:pt x="11623930" y="145355"/>
                </a:lnTo>
                <a:lnTo>
                  <a:pt x="11667705" y="133530"/>
                </a:lnTo>
                <a:lnTo>
                  <a:pt x="11710343" y="121822"/>
                </a:lnTo>
                <a:lnTo>
                  <a:pt x="11751814" y="110239"/>
                </a:lnTo>
                <a:lnTo>
                  <a:pt x="11792084" y="98791"/>
                </a:lnTo>
                <a:lnTo>
                  <a:pt x="11831121" y="87487"/>
                </a:lnTo>
                <a:lnTo>
                  <a:pt x="11868894" y="76336"/>
                </a:lnTo>
                <a:lnTo>
                  <a:pt x="11940515" y="54529"/>
                </a:lnTo>
                <a:lnTo>
                  <a:pt x="12006691" y="33444"/>
                </a:lnTo>
                <a:lnTo>
                  <a:pt x="12067162" y="13152"/>
                </a:lnTo>
                <a:lnTo>
                  <a:pt x="12095178" y="3326"/>
                </a:lnTo>
                <a:lnTo>
                  <a:pt x="12104360" y="0"/>
                </a:lnTo>
              </a:path>
            </a:pathLst>
          </a:custGeom>
          <a:noFill/>
          <a:ln cap="flat" cmpd="sng" w="952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04" name="Google Shape;304;p25"/>
          <p:cNvSpPr/>
          <p:nvPr/>
        </p:nvSpPr>
        <p:spPr>
          <a:xfrm>
            <a:off x="87639" y="3486890"/>
            <a:ext cx="12104370" cy="871855"/>
          </a:xfrm>
          <a:custGeom>
            <a:rect b="b" l="l" r="r" t="t"/>
            <a:pathLst>
              <a:path extrusionOk="0" h="871854" w="12104370">
                <a:moveTo>
                  <a:pt x="0" y="871354"/>
                </a:moveTo>
                <a:lnTo>
                  <a:pt x="36321" y="856919"/>
                </a:lnTo>
                <a:lnTo>
                  <a:pt x="72726" y="842485"/>
                </a:lnTo>
                <a:lnTo>
                  <a:pt x="109299" y="828053"/>
                </a:lnTo>
                <a:lnTo>
                  <a:pt x="146123" y="813623"/>
                </a:lnTo>
                <a:lnTo>
                  <a:pt x="183282" y="799196"/>
                </a:lnTo>
                <a:lnTo>
                  <a:pt x="220859" y="784772"/>
                </a:lnTo>
                <a:lnTo>
                  <a:pt x="258940" y="770353"/>
                </a:lnTo>
                <a:lnTo>
                  <a:pt x="297606" y="755938"/>
                </a:lnTo>
                <a:lnTo>
                  <a:pt x="336942" y="741530"/>
                </a:lnTo>
                <a:lnTo>
                  <a:pt x="377032" y="727128"/>
                </a:lnTo>
                <a:lnTo>
                  <a:pt x="417960" y="712734"/>
                </a:lnTo>
                <a:lnTo>
                  <a:pt x="459809" y="698348"/>
                </a:lnTo>
                <a:lnTo>
                  <a:pt x="502662" y="683970"/>
                </a:lnTo>
                <a:lnTo>
                  <a:pt x="546605" y="669602"/>
                </a:lnTo>
                <a:lnTo>
                  <a:pt x="591720" y="655244"/>
                </a:lnTo>
                <a:lnTo>
                  <a:pt x="638091" y="640897"/>
                </a:lnTo>
                <a:lnTo>
                  <a:pt x="685802" y="626562"/>
                </a:lnTo>
                <a:lnTo>
                  <a:pt x="734937" y="612239"/>
                </a:lnTo>
                <a:lnTo>
                  <a:pt x="785579" y="597929"/>
                </a:lnTo>
                <a:lnTo>
                  <a:pt x="837812" y="583634"/>
                </a:lnTo>
                <a:lnTo>
                  <a:pt x="891721" y="569352"/>
                </a:lnTo>
                <a:lnTo>
                  <a:pt x="947388" y="555087"/>
                </a:lnTo>
                <a:lnTo>
                  <a:pt x="1004897" y="540837"/>
                </a:lnTo>
                <a:lnTo>
                  <a:pt x="1064333" y="526604"/>
                </a:lnTo>
                <a:lnTo>
                  <a:pt x="1125779" y="512389"/>
                </a:lnTo>
                <a:lnTo>
                  <a:pt x="1189318" y="498191"/>
                </a:lnTo>
                <a:lnTo>
                  <a:pt x="1255035" y="484013"/>
                </a:lnTo>
                <a:lnTo>
                  <a:pt x="1323013" y="469855"/>
                </a:lnTo>
                <a:lnTo>
                  <a:pt x="1393335" y="455717"/>
                </a:lnTo>
                <a:lnTo>
                  <a:pt x="1431334" y="448206"/>
                </a:lnTo>
                <a:lnTo>
                  <a:pt x="1469902" y="440577"/>
                </a:lnTo>
                <a:lnTo>
                  <a:pt x="1509032" y="432836"/>
                </a:lnTo>
                <a:lnTo>
                  <a:pt x="1548717" y="424991"/>
                </a:lnTo>
                <a:lnTo>
                  <a:pt x="1588951" y="417048"/>
                </a:lnTo>
                <a:lnTo>
                  <a:pt x="1629726" y="409016"/>
                </a:lnTo>
                <a:lnTo>
                  <a:pt x="1671035" y="400900"/>
                </a:lnTo>
                <a:lnTo>
                  <a:pt x="1712873" y="392707"/>
                </a:lnTo>
                <a:lnTo>
                  <a:pt x="1755231" y="384446"/>
                </a:lnTo>
                <a:lnTo>
                  <a:pt x="1798104" y="376123"/>
                </a:lnTo>
                <a:lnTo>
                  <a:pt x="1841483" y="367744"/>
                </a:lnTo>
                <a:lnTo>
                  <a:pt x="1885363" y="359318"/>
                </a:lnTo>
                <a:lnTo>
                  <a:pt x="1929737" y="350851"/>
                </a:lnTo>
                <a:lnTo>
                  <a:pt x="1974597" y="342350"/>
                </a:lnTo>
                <a:lnTo>
                  <a:pt x="2019937" y="333823"/>
                </a:lnTo>
                <a:lnTo>
                  <a:pt x="2065751" y="325276"/>
                </a:lnTo>
                <a:lnTo>
                  <a:pt x="2112030" y="316716"/>
                </a:lnTo>
                <a:lnTo>
                  <a:pt x="2158768" y="308151"/>
                </a:lnTo>
                <a:lnTo>
                  <a:pt x="2205959" y="299588"/>
                </a:lnTo>
                <a:lnTo>
                  <a:pt x="2253596" y="291033"/>
                </a:lnTo>
                <a:lnTo>
                  <a:pt x="2301671" y="282493"/>
                </a:lnTo>
                <a:lnTo>
                  <a:pt x="2350178" y="273977"/>
                </a:lnTo>
                <a:lnTo>
                  <a:pt x="2399110" y="265490"/>
                </a:lnTo>
                <a:lnTo>
                  <a:pt x="2448460" y="257040"/>
                </a:lnTo>
                <a:lnTo>
                  <a:pt x="2498222" y="248635"/>
                </a:lnTo>
                <a:lnTo>
                  <a:pt x="2548388" y="240280"/>
                </a:lnTo>
                <a:lnTo>
                  <a:pt x="2598952" y="231983"/>
                </a:lnTo>
                <a:lnTo>
                  <a:pt x="2649906" y="223752"/>
                </a:lnTo>
                <a:lnTo>
                  <a:pt x="2701244" y="215593"/>
                </a:lnTo>
                <a:lnTo>
                  <a:pt x="2752960" y="207513"/>
                </a:lnTo>
                <a:lnTo>
                  <a:pt x="2805045" y="199519"/>
                </a:lnTo>
                <a:lnTo>
                  <a:pt x="2857494" y="191619"/>
                </a:lnTo>
                <a:lnTo>
                  <a:pt x="2910300" y="183819"/>
                </a:lnTo>
                <a:lnTo>
                  <a:pt x="2963455" y="176127"/>
                </a:lnTo>
                <a:lnTo>
                  <a:pt x="3016953" y="168550"/>
                </a:lnTo>
                <a:lnTo>
                  <a:pt x="3070786" y="161094"/>
                </a:lnTo>
                <a:lnTo>
                  <a:pt x="3124949" y="153767"/>
                </a:lnTo>
                <a:lnTo>
                  <a:pt x="3179434" y="146576"/>
                </a:lnTo>
                <a:lnTo>
                  <a:pt x="3234235" y="139528"/>
                </a:lnTo>
                <a:lnTo>
                  <a:pt x="3289344" y="132629"/>
                </a:lnTo>
                <a:lnTo>
                  <a:pt x="3344754" y="125888"/>
                </a:lnTo>
                <a:lnTo>
                  <a:pt x="3400460" y="119311"/>
                </a:lnTo>
                <a:lnTo>
                  <a:pt x="3456453" y="112905"/>
                </a:lnTo>
                <a:lnTo>
                  <a:pt x="3512728" y="106677"/>
                </a:lnTo>
                <a:lnTo>
                  <a:pt x="3569277" y="100635"/>
                </a:lnTo>
                <a:lnTo>
                  <a:pt x="3626093" y="94785"/>
                </a:lnTo>
                <a:lnTo>
                  <a:pt x="3683170" y="89134"/>
                </a:lnTo>
                <a:lnTo>
                  <a:pt x="3740500" y="83690"/>
                </a:lnTo>
                <a:lnTo>
                  <a:pt x="3798078" y="78459"/>
                </a:lnTo>
                <a:lnTo>
                  <a:pt x="3855895" y="73449"/>
                </a:lnTo>
                <a:lnTo>
                  <a:pt x="3913946" y="68667"/>
                </a:lnTo>
                <a:lnTo>
                  <a:pt x="3972223" y="64119"/>
                </a:lnTo>
                <a:lnTo>
                  <a:pt x="4030719" y="59814"/>
                </a:lnTo>
                <a:lnTo>
                  <a:pt x="4089428" y="55757"/>
                </a:lnTo>
                <a:lnTo>
                  <a:pt x="4148342" y="51956"/>
                </a:lnTo>
                <a:lnTo>
                  <a:pt x="4192332" y="49263"/>
                </a:lnTo>
                <a:lnTo>
                  <a:pt x="4236573" y="46639"/>
                </a:lnTo>
                <a:lnTo>
                  <a:pt x="4281062" y="44085"/>
                </a:lnTo>
                <a:lnTo>
                  <a:pt x="4325796" y="41601"/>
                </a:lnTo>
                <a:lnTo>
                  <a:pt x="4370773" y="39187"/>
                </a:lnTo>
                <a:lnTo>
                  <a:pt x="4415989" y="36843"/>
                </a:lnTo>
                <a:lnTo>
                  <a:pt x="4461441" y="34570"/>
                </a:lnTo>
                <a:lnTo>
                  <a:pt x="4507126" y="32367"/>
                </a:lnTo>
                <a:lnTo>
                  <a:pt x="4553041" y="30235"/>
                </a:lnTo>
                <a:lnTo>
                  <a:pt x="4599184" y="28174"/>
                </a:lnTo>
                <a:lnTo>
                  <a:pt x="4645550" y="26184"/>
                </a:lnTo>
                <a:lnTo>
                  <a:pt x="4692137" y="24266"/>
                </a:lnTo>
                <a:lnTo>
                  <a:pt x="4738942" y="22419"/>
                </a:lnTo>
                <a:lnTo>
                  <a:pt x="4785962" y="20644"/>
                </a:lnTo>
                <a:lnTo>
                  <a:pt x="4833193" y="18940"/>
                </a:lnTo>
                <a:lnTo>
                  <a:pt x="4880634" y="17309"/>
                </a:lnTo>
                <a:lnTo>
                  <a:pt x="4928280" y="15750"/>
                </a:lnTo>
                <a:lnTo>
                  <a:pt x="4976128" y="14263"/>
                </a:lnTo>
                <a:lnTo>
                  <a:pt x="5024177" y="12849"/>
                </a:lnTo>
                <a:lnTo>
                  <a:pt x="5072421" y="11507"/>
                </a:lnTo>
                <a:lnTo>
                  <a:pt x="5120860" y="10239"/>
                </a:lnTo>
                <a:lnTo>
                  <a:pt x="5169488" y="9043"/>
                </a:lnTo>
                <a:lnTo>
                  <a:pt x="5218305" y="7921"/>
                </a:lnTo>
                <a:lnTo>
                  <a:pt x="5267305" y="6873"/>
                </a:lnTo>
                <a:lnTo>
                  <a:pt x="5316487" y="5897"/>
                </a:lnTo>
                <a:lnTo>
                  <a:pt x="5365847" y="4996"/>
                </a:lnTo>
                <a:lnTo>
                  <a:pt x="5415382" y="4169"/>
                </a:lnTo>
                <a:lnTo>
                  <a:pt x="5465089" y="3415"/>
                </a:lnTo>
                <a:lnTo>
                  <a:pt x="5514966" y="2736"/>
                </a:lnTo>
                <a:lnTo>
                  <a:pt x="5565009" y="2132"/>
                </a:lnTo>
                <a:lnTo>
                  <a:pt x="5615214" y="1602"/>
                </a:lnTo>
                <a:lnTo>
                  <a:pt x="5665580" y="1147"/>
                </a:lnTo>
                <a:lnTo>
                  <a:pt x="5716102" y="767"/>
                </a:lnTo>
                <a:lnTo>
                  <a:pt x="5766778" y="463"/>
                </a:lnTo>
                <a:lnTo>
                  <a:pt x="5817606" y="233"/>
                </a:lnTo>
                <a:lnTo>
                  <a:pt x="5868580" y="80"/>
                </a:lnTo>
                <a:lnTo>
                  <a:pt x="5919700" y="2"/>
                </a:lnTo>
                <a:lnTo>
                  <a:pt x="5970961" y="0"/>
                </a:lnTo>
                <a:lnTo>
                  <a:pt x="6022361" y="73"/>
                </a:lnTo>
                <a:lnTo>
                  <a:pt x="6073897" y="224"/>
                </a:lnTo>
                <a:lnTo>
                  <a:pt x="6125565" y="450"/>
                </a:lnTo>
                <a:lnTo>
                  <a:pt x="6177363" y="753"/>
                </a:lnTo>
                <a:lnTo>
                  <a:pt x="6229287" y="1133"/>
                </a:lnTo>
                <a:lnTo>
                  <a:pt x="6281334" y="1590"/>
                </a:lnTo>
                <a:lnTo>
                  <a:pt x="6333502" y="2124"/>
                </a:lnTo>
                <a:lnTo>
                  <a:pt x="6385787" y="2736"/>
                </a:lnTo>
                <a:lnTo>
                  <a:pt x="6438186" y="3425"/>
                </a:lnTo>
                <a:lnTo>
                  <a:pt x="6490697" y="4191"/>
                </a:lnTo>
                <a:lnTo>
                  <a:pt x="6543315" y="5036"/>
                </a:lnTo>
                <a:lnTo>
                  <a:pt x="6596039" y="5958"/>
                </a:lnTo>
                <a:lnTo>
                  <a:pt x="6648865" y="6959"/>
                </a:lnTo>
                <a:lnTo>
                  <a:pt x="6701790" y="8038"/>
                </a:lnTo>
                <a:lnTo>
                  <a:pt x="6754810" y="9195"/>
                </a:lnTo>
                <a:lnTo>
                  <a:pt x="6807924" y="10431"/>
                </a:lnTo>
                <a:lnTo>
                  <a:pt x="6861128" y="11746"/>
                </a:lnTo>
                <a:lnTo>
                  <a:pt x="6914418" y="13140"/>
                </a:lnTo>
                <a:lnTo>
                  <a:pt x="6967792" y="14614"/>
                </a:lnTo>
                <a:lnTo>
                  <a:pt x="7021247" y="16167"/>
                </a:lnTo>
                <a:lnTo>
                  <a:pt x="7074780" y="17799"/>
                </a:lnTo>
                <a:lnTo>
                  <a:pt x="7128387" y="19511"/>
                </a:lnTo>
                <a:lnTo>
                  <a:pt x="7182066" y="21303"/>
                </a:lnTo>
                <a:lnTo>
                  <a:pt x="7235813" y="23176"/>
                </a:lnTo>
                <a:lnTo>
                  <a:pt x="7289626" y="25128"/>
                </a:lnTo>
                <a:lnTo>
                  <a:pt x="7343501" y="27161"/>
                </a:lnTo>
                <a:lnTo>
                  <a:pt x="7397435" y="29275"/>
                </a:lnTo>
                <a:lnTo>
                  <a:pt x="7451426" y="31469"/>
                </a:lnTo>
                <a:lnTo>
                  <a:pt x="7505471" y="33745"/>
                </a:lnTo>
                <a:lnTo>
                  <a:pt x="7559565" y="36101"/>
                </a:lnTo>
                <a:lnTo>
                  <a:pt x="7613707" y="38539"/>
                </a:lnTo>
                <a:lnTo>
                  <a:pt x="7667893" y="41059"/>
                </a:lnTo>
                <a:lnTo>
                  <a:pt x="7722120" y="43660"/>
                </a:lnTo>
                <a:lnTo>
                  <a:pt x="7776385" y="46343"/>
                </a:lnTo>
                <a:lnTo>
                  <a:pt x="7830685" y="49109"/>
                </a:lnTo>
                <a:lnTo>
                  <a:pt x="7885017" y="51956"/>
                </a:lnTo>
                <a:lnTo>
                  <a:pt x="7932698" y="54559"/>
                </a:lnTo>
                <a:lnTo>
                  <a:pt x="7981099" y="57335"/>
                </a:lnTo>
                <a:lnTo>
                  <a:pt x="8030196" y="60280"/>
                </a:lnTo>
                <a:lnTo>
                  <a:pt x="8079965" y="63391"/>
                </a:lnTo>
                <a:lnTo>
                  <a:pt x="8130384" y="66662"/>
                </a:lnTo>
                <a:lnTo>
                  <a:pt x="8181428" y="70090"/>
                </a:lnTo>
                <a:lnTo>
                  <a:pt x="8233075" y="73670"/>
                </a:lnTo>
                <a:lnTo>
                  <a:pt x="8285301" y="77398"/>
                </a:lnTo>
                <a:lnTo>
                  <a:pt x="8338082" y="81271"/>
                </a:lnTo>
                <a:lnTo>
                  <a:pt x="8391395" y="85283"/>
                </a:lnTo>
                <a:lnTo>
                  <a:pt x="8445216" y="89432"/>
                </a:lnTo>
                <a:lnTo>
                  <a:pt x="8499523" y="93711"/>
                </a:lnTo>
                <a:lnTo>
                  <a:pt x="8554291" y="98119"/>
                </a:lnTo>
                <a:lnTo>
                  <a:pt x="8609497" y="102649"/>
                </a:lnTo>
                <a:lnTo>
                  <a:pt x="8665119" y="107298"/>
                </a:lnTo>
                <a:lnTo>
                  <a:pt x="8721132" y="112063"/>
                </a:lnTo>
                <a:lnTo>
                  <a:pt x="8777512" y="116938"/>
                </a:lnTo>
                <a:lnTo>
                  <a:pt x="8834237" y="121919"/>
                </a:lnTo>
                <a:lnTo>
                  <a:pt x="8891284" y="127003"/>
                </a:lnTo>
                <a:lnTo>
                  <a:pt x="8948627" y="132185"/>
                </a:lnTo>
                <a:lnTo>
                  <a:pt x="9006245" y="137461"/>
                </a:lnTo>
                <a:lnTo>
                  <a:pt x="9064114" y="142827"/>
                </a:lnTo>
                <a:lnTo>
                  <a:pt x="9122210" y="148278"/>
                </a:lnTo>
                <a:lnTo>
                  <a:pt x="9180510" y="153811"/>
                </a:lnTo>
                <a:lnTo>
                  <a:pt x="9238991" y="159421"/>
                </a:lnTo>
                <a:lnTo>
                  <a:pt x="9297628" y="165104"/>
                </a:lnTo>
                <a:lnTo>
                  <a:pt x="9356399" y="170857"/>
                </a:lnTo>
                <a:lnTo>
                  <a:pt x="9415280" y="176674"/>
                </a:lnTo>
                <a:lnTo>
                  <a:pt x="9474248" y="182551"/>
                </a:lnTo>
                <a:lnTo>
                  <a:pt x="9533280" y="188485"/>
                </a:lnTo>
                <a:lnTo>
                  <a:pt x="9592351" y="194471"/>
                </a:lnTo>
                <a:lnTo>
                  <a:pt x="9651438" y="200505"/>
                </a:lnTo>
                <a:lnTo>
                  <a:pt x="9710518" y="206583"/>
                </a:lnTo>
                <a:lnTo>
                  <a:pt x="9769568" y="212700"/>
                </a:lnTo>
                <a:lnTo>
                  <a:pt x="9828564" y="218854"/>
                </a:lnTo>
                <a:lnTo>
                  <a:pt x="9887483" y="225038"/>
                </a:lnTo>
                <a:lnTo>
                  <a:pt x="9946301" y="231250"/>
                </a:lnTo>
                <a:lnTo>
                  <a:pt x="10004994" y="237484"/>
                </a:lnTo>
                <a:lnTo>
                  <a:pt x="10063540" y="243737"/>
                </a:lnTo>
                <a:lnTo>
                  <a:pt x="10121915" y="250005"/>
                </a:lnTo>
                <a:lnTo>
                  <a:pt x="10180095" y="256284"/>
                </a:lnTo>
                <a:lnTo>
                  <a:pt x="10238058" y="262569"/>
                </a:lnTo>
                <a:lnTo>
                  <a:pt x="10295779" y="268855"/>
                </a:lnTo>
                <a:lnTo>
                  <a:pt x="10353235" y="275140"/>
                </a:lnTo>
                <a:lnTo>
                  <a:pt x="10410403" y="281418"/>
                </a:lnTo>
                <a:lnTo>
                  <a:pt x="10467259" y="287686"/>
                </a:lnTo>
                <a:lnTo>
                  <a:pt x="10523780" y="293940"/>
                </a:lnTo>
                <a:lnTo>
                  <a:pt x="10579942" y="300174"/>
                </a:lnTo>
                <a:lnTo>
                  <a:pt x="10635723" y="306386"/>
                </a:lnTo>
                <a:lnTo>
                  <a:pt x="10691098" y="312570"/>
                </a:lnTo>
                <a:lnTo>
                  <a:pt x="10746044" y="318723"/>
                </a:lnTo>
                <a:lnTo>
                  <a:pt x="10800538" y="324841"/>
                </a:lnTo>
                <a:lnTo>
                  <a:pt x="10854556" y="330919"/>
                </a:lnTo>
                <a:lnTo>
                  <a:pt x="10908075" y="336953"/>
                </a:lnTo>
                <a:lnTo>
                  <a:pt x="10961071" y="342939"/>
                </a:lnTo>
                <a:lnTo>
                  <a:pt x="11013521" y="348873"/>
                </a:lnTo>
                <a:lnTo>
                  <a:pt x="11065402" y="354750"/>
                </a:lnTo>
                <a:lnTo>
                  <a:pt x="11116690" y="360567"/>
                </a:lnTo>
                <a:lnTo>
                  <a:pt x="11167361" y="366319"/>
                </a:lnTo>
                <a:lnTo>
                  <a:pt x="11217393" y="372003"/>
                </a:lnTo>
                <a:lnTo>
                  <a:pt x="11266761" y="377613"/>
                </a:lnTo>
                <a:lnTo>
                  <a:pt x="11315443" y="383146"/>
                </a:lnTo>
                <a:lnTo>
                  <a:pt x="11363414" y="388597"/>
                </a:lnTo>
                <a:lnTo>
                  <a:pt x="11410652" y="393963"/>
                </a:lnTo>
                <a:lnTo>
                  <a:pt x="11457133" y="399239"/>
                </a:lnTo>
                <a:lnTo>
                  <a:pt x="11502834" y="404421"/>
                </a:lnTo>
                <a:lnTo>
                  <a:pt x="11547730" y="409505"/>
                </a:lnTo>
                <a:lnTo>
                  <a:pt x="11591800" y="414486"/>
                </a:lnTo>
                <a:lnTo>
                  <a:pt x="11635018" y="419361"/>
                </a:lnTo>
                <a:lnTo>
                  <a:pt x="11677363" y="424126"/>
                </a:lnTo>
                <a:lnTo>
                  <a:pt x="11718810" y="428775"/>
                </a:lnTo>
                <a:lnTo>
                  <a:pt x="11759336" y="433305"/>
                </a:lnTo>
                <a:lnTo>
                  <a:pt x="11798917" y="437713"/>
                </a:lnTo>
                <a:lnTo>
                  <a:pt x="11837531" y="441992"/>
                </a:lnTo>
                <a:lnTo>
                  <a:pt x="11911760" y="450153"/>
                </a:lnTo>
                <a:lnTo>
                  <a:pt x="11981837" y="457754"/>
                </a:lnTo>
                <a:lnTo>
                  <a:pt x="12047573" y="464762"/>
                </a:lnTo>
                <a:lnTo>
                  <a:pt x="12078755" y="468033"/>
                </a:lnTo>
                <a:lnTo>
                  <a:pt x="12104360" y="470686"/>
                </a:lnTo>
              </a:path>
            </a:pathLst>
          </a:custGeom>
          <a:noFill/>
          <a:ln cap="flat" cmpd="sng" w="952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05" name="Google Shape;305;p25"/>
          <p:cNvSpPr/>
          <p:nvPr/>
        </p:nvSpPr>
        <p:spPr>
          <a:xfrm>
            <a:off x="71804" y="5640778"/>
            <a:ext cx="4006215" cy="1211580"/>
          </a:xfrm>
          <a:custGeom>
            <a:rect b="b" l="l" r="r" t="t"/>
            <a:pathLst>
              <a:path extrusionOk="0" h="1211579" w="4006215">
                <a:moveTo>
                  <a:pt x="0" y="0"/>
                </a:moveTo>
                <a:lnTo>
                  <a:pt x="53174" y="18134"/>
                </a:lnTo>
                <a:lnTo>
                  <a:pt x="106344" y="36265"/>
                </a:lnTo>
                <a:lnTo>
                  <a:pt x="159506" y="54390"/>
                </a:lnTo>
                <a:lnTo>
                  <a:pt x="212655" y="72506"/>
                </a:lnTo>
                <a:lnTo>
                  <a:pt x="265787" y="90610"/>
                </a:lnTo>
                <a:lnTo>
                  <a:pt x="318897" y="108698"/>
                </a:lnTo>
                <a:lnTo>
                  <a:pt x="371982" y="126767"/>
                </a:lnTo>
                <a:lnTo>
                  <a:pt x="425037" y="144815"/>
                </a:lnTo>
                <a:lnTo>
                  <a:pt x="478057" y="162839"/>
                </a:lnTo>
                <a:lnTo>
                  <a:pt x="531039" y="180834"/>
                </a:lnTo>
                <a:lnTo>
                  <a:pt x="583979" y="198799"/>
                </a:lnTo>
                <a:lnTo>
                  <a:pt x="636871" y="216730"/>
                </a:lnTo>
                <a:lnTo>
                  <a:pt x="689712" y="234624"/>
                </a:lnTo>
                <a:lnTo>
                  <a:pt x="742497" y="252478"/>
                </a:lnTo>
                <a:lnTo>
                  <a:pt x="795223" y="270288"/>
                </a:lnTo>
                <a:lnTo>
                  <a:pt x="847884" y="288052"/>
                </a:lnTo>
                <a:lnTo>
                  <a:pt x="900477" y="305767"/>
                </a:lnTo>
                <a:lnTo>
                  <a:pt x="952997" y="323430"/>
                </a:lnTo>
                <a:lnTo>
                  <a:pt x="1005440" y="341037"/>
                </a:lnTo>
                <a:lnTo>
                  <a:pt x="1057801" y="358585"/>
                </a:lnTo>
                <a:lnTo>
                  <a:pt x="1110077" y="376072"/>
                </a:lnTo>
                <a:lnTo>
                  <a:pt x="1162264" y="393494"/>
                </a:lnTo>
                <a:lnTo>
                  <a:pt x="1214356" y="410848"/>
                </a:lnTo>
                <a:lnTo>
                  <a:pt x="1266350" y="428131"/>
                </a:lnTo>
                <a:lnTo>
                  <a:pt x="1318241" y="445340"/>
                </a:lnTo>
                <a:lnTo>
                  <a:pt x="1370025" y="462472"/>
                </a:lnTo>
                <a:lnTo>
                  <a:pt x="1421698" y="479524"/>
                </a:lnTo>
                <a:lnTo>
                  <a:pt x="1473255" y="496493"/>
                </a:lnTo>
                <a:lnTo>
                  <a:pt x="1524693" y="513375"/>
                </a:lnTo>
                <a:lnTo>
                  <a:pt x="1576007" y="530168"/>
                </a:lnTo>
                <a:lnTo>
                  <a:pt x="1627192" y="546868"/>
                </a:lnTo>
                <a:lnTo>
                  <a:pt x="1678245" y="563473"/>
                </a:lnTo>
                <a:lnTo>
                  <a:pt x="1729160" y="579979"/>
                </a:lnTo>
                <a:lnTo>
                  <a:pt x="1779935" y="596383"/>
                </a:lnTo>
                <a:lnTo>
                  <a:pt x="1830564" y="612682"/>
                </a:lnTo>
                <a:lnTo>
                  <a:pt x="1881043" y="628873"/>
                </a:lnTo>
                <a:lnTo>
                  <a:pt x="1931368" y="644954"/>
                </a:lnTo>
                <a:lnTo>
                  <a:pt x="1981535" y="660920"/>
                </a:lnTo>
                <a:lnTo>
                  <a:pt x="2031540" y="676769"/>
                </a:lnTo>
                <a:lnTo>
                  <a:pt x="2081377" y="692498"/>
                </a:lnTo>
                <a:lnTo>
                  <a:pt x="2131044" y="708103"/>
                </a:lnTo>
                <a:lnTo>
                  <a:pt x="2180535" y="723582"/>
                </a:lnTo>
                <a:lnTo>
                  <a:pt x="2229846" y="738931"/>
                </a:lnTo>
                <a:lnTo>
                  <a:pt x="2278974" y="754148"/>
                </a:lnTo>
                <a:lnTo>
                  <a:pt x="2327913" y="769229"/>
                </a:lnTo>
                <a:lnTo>
                  <a:pt x="2376659" y="784172"/>
                </a:lnTo>
                <a:lnTo>
                  <a:pt x="2425209" y="798972"/>
                </a:lnTo>
                <a:lnTo>
                  <a:pt x="2473558" y="813627"/>
                </a:lnTo>
                <a:lnTo>
                  <a:pt x="2521701" y="828135"/>
                </a:lnTo>
                <a:lnTo>
                  <a:pt x="2569635" y="842491"/>
                </a:lnTo>
                <a:lnTo>
                  <a:pt x="2617355" y="856693"/>
                </a:lnTo>
                <a:lnTo>
                  <a:pt x="2664856" y="870738"/>
                </a:lnTo>
                <a:lnTo>
                  <a:pt x="2712136" y="884622"/>
                </a:lnTo>
                <a:lnTo>
                  <a:pt x="2759188" y="898343"/>
                </a:lnTo>
                <a:lnTo>
                  <a:pt x="2806009" y="911898"/>
                </a:lnTo>
                <a:lnTo>
                  <a:pt x="2852596" y="925283"/>
                </a:lnTo>
                <a:lnTo>
                  <a:pt x="2898942" y="938495"/>
                </a:lnTo>
                <a:lnTo>
                  <a:pt x="2945045" y="951531"/>
                </a:lnTo>
                <a:lnTo>
                  <a:pt x="2990899" y="964388"/>
                </a:lnTo>
                <a:lnTo>
                  <a:pt x="3036501" y="977064"/>
                </a:lnTo>
                <a:lnTo>
                  <a:pt x="3081847" y="989554"/>
                </a:lnTo>
                <a:lnTo>
                  <a:pt x="3126931" y="1001856"/>
                </a:lnTo>
                <a:lnTo>
                  <a:pt x="3171750" y="1013967"/>
                </a:lnTo>
                <a:lnTo>
                  <a:pt x="3216300" y="1025884"/>
                </a:lnTo>
                <a:lnTo>
                  <a:pt x="3260576" y="1037603"/>
                </a:lnTo>
                <a:lnTo>
                  <a:pt x="3304573" y="1049122"/>
                </a:lnTo>
                <a:lnTo>
                  <a:pt x="3348289" y="1060438"/>
                </a:lnTo>
                <a:lnTo>
                  <a:pt x="3391718" y="1071546"/>
                </a:lnTo>
                <a:lnTo>
                  <a:pt x="3434855" y="1082445"/>
                </a:lnTo>
                <a:lnTo>
                  <a:pt x="3477698" y="1093131"/>
                </a:lnTo>
                <a:lnTo>
                  <a:pt x="3520241" y="1103602"/>
                </a:lnTo>
                <a:lnTo>
                  <a:pt x="3562480" y="1113853"/>
                </a:lnTo>
                <a:lnTo>
                  <a:pt x="3604412" y="1123882"/>
                </a:lnTo>
                <a:lnTo>
                  <a:pt x="3646031" y="1133686"/>
                </a:lnTo>
                <a:lnTo>
                  <a:pt x="3687333" y="1143262"/>
                </a:lnTo>
                <a:lnTo>
                  <a:pt x="3728315" y="1152606"/>
                </a:lnTo>
                <a:lnTo>
                  <a:pt x="3768971" y="1161717"/>
                </a:lnTo>
                <a:lnTo>
                  <a:pt x="3809298" y="1170589"/>
                </a:lnTo>
                <a:lnTo>
                  <a:pt x="3849291" y="1179221"/>
                </a:lnTo>
                <a:lnTo>
                  <a:pt x="3888947" y="1187610"/>
                </a:lnTo>
                <a:lnTo>
                  <a:pt x="3928260" y="1195751"/>
                </a:lnTo>
                <a:lnTo>
                  <a:pt x="3967226" y="1203643"/>
                </a:lnTo>
                <a:lnTo>
                  <a:pt x="4005842" y="1211282"/>
                </a:lnTo>
              </a:path>
            </a:pathLst>
          </a:custGeom>
          <a:noFill/>
          <a:ln cap="flat" cmpd="sng" w="952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06" name="Google Shape;306;p25"/>
          <p:cNvSpPr/>
          <p:nvPr/>
        </p:nvSpPr>
        <p:spPr>
          <a:xfrm>
            <a:off x="87639" y="5284519"/>
            <a:ext cx="12104370" cy="1467485"/>
          </a:xfrm>
          <a:custGeom>
            <a:rect b="b" l="l" r="r" t="t"/>
            <a:pathLst>
              <a:path extrusionOk="0" h="1467484" w="12104370">
                <a:moveTo>
                  <a:pt x="0" y="0"/>
                </a:moveTo>
                <a:lnTo>
                  <a:pt x="38144" y="9996"/>
                </a:lnTo>
                <a:lnTo>
                  <a:pt x="76361" y="20003"/>
                </a:lnTo>
                <a:lnTo>
                  <a:pt x="114724" y="30029"/>
                </a:lnTo>
                <a:lnTo>
                  <a:pt x="153306" y="40085"/>
                </a:lnTo>
                <a:lnTo>
                  <a:pt x="192181" y="50181"/>
                </a:lnTo>
                <a:lnTo>
                  <a:pt x="231420" y="60326"/>
                </a:lnTo>
                <a:lnTo>
                  <a:pt x="271097" y="70531"/>
                </a:lnTo>
                <a:lnTo>
                  <a:pt x="311286" y="80805"/>
                </a:lnTo>
                <a:lnTo>
                  <a:pt x="352058" y="91158"/>
                </a:lnTo>
                <a:lnTo>
                  <a:pt x="393488" y="101600"/>
                </a:lnTo>
                <a:lnTo>
                  <a:pt x="435648" y="112141"/>
                </a:lnTo>
                <a:lnTo>
                  <a:pt x="478610" y="122791"/>
                </a:lnTo>
                <a:lnTo>
                  <a:pt x="522449" y="133559"/>
                </a:lnTo>
                <a:lnTo>
                  <a:pt x="567237" y="144457"/>
                </a:lnTo>
                <a:lnTo>
                  <a:pt x="613048" y="155492"/>
                </a:lnTo>
                <a:lnTo>
                  <a:pt x="659953" y="166677"/>
                </a:lnTo>
                <a:lnTo>
                  <a:pt x="708027" y="178019"/>
                </a:lnTo>
                <a:lnTo>
                  <a:pt x="757341" y="189530"/>
                </a:lnTo>
                <a:lnTo>
                  <a:pt x="807970" y="201219"/>
                </a:lnTo>
                <a:lnTo>
                  <a:pt x="859986" y="213096"/>
                </a:lnTo>
                <a:lnTo>
                  <a:pt x="913462" y="225171"/>
                </a:lnTo>
                <a:lnTo>
                  <a:pt x="968472" y="237454"/>
                </a:lnTo>
                <a:lnTo>
                  <a:pt x="1025087" y="249954"/>
                </a:lnTo>
                <a:lnTo>
                  <a:pt x="1083382" y="262682"/>
                </a:lnTo>
                <a:lnTo>
                  <a:pt x="1143429" y="275648"/>
                </a:lnTo>
                <a:lnTo>
                  <a:pt x="1205301" y="288861"/>
                </a:lnTo>
                <a:lnTo>
                  <a:pt x="1269072" y="302331"/>
                </a:lnTo>
                <a:lnTo>
                  <a:pt x="1334813" y="316068"/>
                </a:lnTo>
                <a:lnTo>
                  <a:pt x="1402599" y="330083"/>
                </a:lnTo>
                <a:lnTo>
                  <a:pt x="1472503" y="344384"/>
                </a:lnTo>
                <a:lnTo>
                  <a:pt x="1510865" y="352198"/>
                </a:lnTo>
                <a:lnTo>
                  <a:pt x="1549884" y="360154"/>
                </a:lnTo>
                <a:lnTo>
                  <a:pt x="1589549" y="368248"/>
                </a:lnTo>
                <a:lnTo>
                  <a:pt x="1629844" y="376475"/>
                </a:lnTo>
                <a:lnTo>
                  <a:pt x="1670756" y="384830"/>
                </a:lnTo>
                <a:lnTo>
                  <a:pt x="1712273" y="393308"/>
                </a:lnTo>
                <a:lnTo>
                  <a:pt x="1754380" y="401905"/>
                </a:lnTo>
                <a:lnTo>
                  <a:pt x="1797064" y="410616"/>
                </a:lnTo>
                <a:lnTo>
                  <a:pt x="1840311" y="419436"/>
                </a:lnTo>
                <a:lnTo>
                  <a:pt x="1884107" y="428359"/>
                </a:lnTo>
                <a:lnTo>
                  <a:pt x="1928440" y="437381"/>
                </a:lnTo>
                <a:lnTo>
                  <a:pt x="1973296" y="446497"/>
                </a:lnTo>
                <a:lnTo>
                  <a:pt x="2018661" y="455703"/>
                </a:lnTo>
                <a:lnTo>
                  <a:pt x="2064522" y="464993"/>
                </a:lnTo>
                <a:lnTo>
                  <a:pt x="2110865" y="474363"/>
                </a:lnTo>
                <a:lnTo>
                  <a:pt x="2157676" y="483807"/>
                </a:lnTo>
                <a:lnTo>
                  <a:pt x="2204943" y="493321"/>
                </a:lnTo>
                <a:lnTo>
                  <a:pt x="2252651" y="502900"/>
                </a:lnTo>
                <a:lnTo>
                  <a:pt x="2300788" y="512539"/>
                </a:lnTo>
                <a:lnTo>
                  <a:pt x="2349339" y="522233"/>
                </a:lnTo>
                <a:lnTo>
                  <a:pt x="2398291" y="531977"/>
                </a:lnTo>
                <a:lnTo>
                  <a:pt x="2447630" y="541767"/>
                </a:lnTo>
                <a:lnTo>
                  <a:pt x="2497344" y="551598"/>
                </a:lnTo>
                <a:lnTo>
                  <a:pt x="2547417" y="561464"/>
                </a:lnTo>
                <a:lnTo>
                  <a:pt x="2597838" y="571361"/>
                </a:lnTo>
                <a:lnTo>
                  <a:pt x="2648592" y="581284"/>
                </a:lnTo>
                <a:lnTo>
                  <a:pt x="2699667" y="591228"/>
                </a:lnTo>
                <a:lnTo>
                  <a:pt x="2751047" y="601188"/>
                </a:lnTo>
                <a:lnTo>
                  <a:pt x="2802720" y="611160"/>
                </a:lnTo>
                <a:lnTo>
                  <a:pt x="2854673" y="621138"/>
                </a:lnTo>
                <a:lnTo>
                  <a:pt x="2906891" y="631118"/>
                </a:lnTo>
                <a:lnTo>
                  <a:pt x="2959362" y="641094"/>
                </a:lnTo>
                <a:lnTo>
                  <a:pt x="3012071" y="651063"/>
                </a:lnTo>
                <a:lnTo>
                  <a:pt x="3065006" y="661018"/>
                </a:lnTo>
                <a:lnTo>
                  <a:pt x="3118152" y="670956"/>
                </a:lnTo>
                <a:lnTo>
                  <a:pt x="3171497" y="680871"/>
                </a:lnTo>
                <a:lnTo>
                  <a:pt x="3225026" y="690758"/>
                </a:lnTo>
                <a:lnTo>
                  <a:pt x="3278726" y="700613"/>
                </a:lnTo>
                <a:lnTo>
                  <a:pt x="3332584" y="710430"/>
                </a:lnTo>
                <a:lnTo>
                  <a:pt x="3386586" y="720205"/>
                </a:lnTo>
                <a:lnTo>
                  <a:pt x="3440719" y="729934"/>
                </a:lnTo>
                <a:lnTo>
                  <a:pt x="3494968" y="739610"/>
                </a:lnTo>
                <a:lnTo>
                  <a:pt x="3549321" y="749229"/>
                </a:lnTo>
                <a:lnTo>
                  <a:pt x="3603764" y="758787"/>
                </a:lnTo>
                <a:lnTo>
                  <a:pt x="3658284" y="768278"/>
                </a:lnTo>
                <a:lnTo>
                  <a:pt x="3712866" y="777698"/>
                </a:lnTo>
                <a:lnTo>
                  <a:pt x="3767498" y="787042"/>
                </a:lnTo>
                <a:lnTo>
                  <a:pt x="3822165" y="796304"/>
                </a:lnTo>
                <a:lnTo>
                  <a:pt x="3876855" y="805481"/>
                </a:lnTo>
                <a:lnTo>
                  <a:pt x="3931554" y="814566"/>
                </a:lnTo>
                <a:lnTo>
                  <a:pt x="3986248" y="823556"/>
                </a:lnTo>
                <a:lnTo>
                  <a:pt x="4040924" y="832445"/>
                </a:lnTo>
                <a:lnTo>
                  <a:pt x="4095569" y="841229"/>
                </a:lnTo>
                <a:lnTo>
                  <a:pt x="4150168" y="849902"/>
                </a:lnTo>
                <a:lnTo>
                  <a:pt x="4204708" y="858460"/>
                </a:lnTo>
                <a:lnTo>
                  <a:pt x="4259176" y="866898"/>
                </a:lnTo>
                <a:lnTo>
                  <a:pt x="4305540" y="874009"/>
                </a:lnTo>
                <a:lnTo>
                  <a:pt x="4352263" y="881127"/>
                </a:lnTo>
                <a:lnTo>
                  <a:pt x="4399335" y="888250"/>
                </a:lnTo>
                <a:lnTo>
                  <a:pt x="4446743" y="895377"/>
                </a:lnTo>
                <a:lnTo>
                  <a:pt x="4494476" y="902506"/>
                </a:lnTo>
                <a:lnTo>
                  <a:pt x="4542523" y="909635"/>
                </a:lnTo>
                <a:lnTo>
                  <a:pt x="4590872" y="916764"/>
                </a:lnTo>
                <a:lnTo>
                  <a:pt x="4639512" y="923891"/>
                </a:lnTo>
                <a:lnTo>
                  <a:pt x="4688432" y="931014"/>
                </a:lnTo>
                <a:lnTo>
                  <a:pt x="4737620" y="938132"/>
                </a:lnTo>
                <a:lnTo>
                  <a:pt x="4787065" y="945243"/>
                </a:lnTo>
                <a:lnTo>
                  <a:pt x="4836755" y="952346"/>
                </a:lnTo>
                <a:lnTo>
                  <a:pt x="4886679" y="959439"/>
                </a:lnTo>
                <a:lnTo>
                  <a:pt x="4936825" y="966521"/>
                </a:lnTo>
                <a:lnTo>
                  <a:pt x="4987183" y="973590"/>
                </a:lnTo>
                <a:lnTo>
                  <a:pt x="5037740" y="980646"/>
                </a:lnTo>
                <a:lnTo>
                  <a:pt x="5088486" y="987685"/>
                </a:lnTo>
                <a:lnTo>
                  <a:pt x="5139409" y="994708"/>
                </a:lnTo>
                <a:lnTo>
                  <a:pt x="5190497" y="1001712"/>
                </a:lnTo>
                <a:lnTo>
                  <a:pt x="5241740" y="1008696"/>
                </a:lnTo>
                <a:lnTo>
                  <a:pt x="5293125" y="1015658"/>
                </a:lnTo>
                <a:lnTo>
                  <a:pt x="5344641" y="1022597"/>
                </a:lnTo>
                <a:lnTo>
                  <a:pt x="5396278" y="1029512"/>
                </a:lnTo>
                <a:lnTo>
                  <a:pt x="5448023" y="1036401"/>
                </a:lnTo>
                <a:lnTo>
                  <a:pt x="5499865" y="1043262"/>
                </a:lnTo>
                <a:lnTo>
                  <a:pt x="5551793" y="1050094"/>
                </a:lnTo>
                <a:lnTo>
                  <a:pt x="5603795" y="1056896"/>
                </a:lnTo>
                <a:lnTo>
                  <a:pt x="5655860" y="1063666"/>
                </a:lnTo>
                <a:lnTo>
                  <a:pt x="5707977" y="1070402"/>
                </a:lnTo>
                <a:lnTo>
                  <a:pt x="5760134" y="1077104"/>
                </a:lnTo>
                <a:lnTo>
                  <a:pt x="5812320" y="1083769"/>
                </a:lnTo>
                <a:lnTo>
                  <a:pt x="5864523" y="1090396"/>
                </a:lnTo>
                <a:lnTo>
                  <a:pt x="5916732" y="1096983"/>
                </a:lnTo>
                <a:lnTo>
                  <a:pt x="5968935" y="1103530"/>
                </a:lnTo>
                <a:lnTo>
                  <a:pt x="6021122" y="1110034"/>
                </a:lnTo>
                <a:lnTo>
                  <a:pt x="6073280" y="1116495"/>
                </a:lnTo>
                <a:lnTo>
                  <a:pt x="6125399" y="1122910"/>
                </a:lnTo>
                <a:lnTo>
                  <a:pt x="6177467" y="1129278"/>
                </a:lnTo>
                <a:lnTo>
                  <a:pt x="6229472" y="1135598"/>
                </a:lnTo>
                <a:lnTo>
                  <a:pt x="6281404" y="1141868"/>
                </a:lnTo>
                <a:lnTo>
                  <a:pt x="6333250" y="1148087"/>
                </a:lnTo>
                <a:lnTo>
                  <a:pt x="6384999" y="1154253"/>
                </a:lnTo>
                <a:lnTo>
                  <a:pt x="6436641" y="1160365"/>
                </a:lnTo>
                <a:lnTo>
                  <a:pt x="6488163" y="1166421"/>
                </a:lnTo>
                <a:lnTo>
                  <a:pt x="6539554" y="1172420"/>
                </a:lnTo>
                <a:lnTo>
                  <a:pt x="6590803" y="1178360"/>
                </a:lnTo>
                <a:lnTo>
                  <a:pt x="6641898" y="1184240"/>
                </a:lnTo>
                <a:lnTo>
                  <a:pt x="6692828" y="1190058"/>
                </a:lnTo>
                <a:lnTo>
                  <a:pt x="6743582" y="1195813"/>
                </a:lnTo>
                <a:lnTo>
                  <a:pt x="6794148" y="1201503"/>
                </a:lnTo>
                <a:lnTo>
                  <a:pt x="6844514" y="1207127"/>
                </a:lnTo>
                <a:lnTo>
                  <a:pt x="6894670" y="1212683"/>
                </a:lnTo>
                <a:lnTo>
                  <a:pt x="6944604" y="1218170"/>
                </a:lnTo>
                <a:lnTo>
                  <a:pt x="6994304" y="1223587"/>
                </a:lnTo>
                <a:lnTo>
                  <a:pt x="7043760" y="1228932"/>
                </a:lnTo>
                <a:lnTo>
                  <a:pt x="7092959" y="1234202"/>
                </a:lnTo>
                <a:lnTo>
                  <a:pt x="7141891" y="1239398"/>
                </a:lnTo>
                <a:lnTo>
                  <a:pt x="7190544" y="1244517"/>
                </a:lnTo>
                <a:lnTo>
                  <a:pt x="7238906" y="1249559"/>
                </a:lnTo>
                <a:lnTo>
                  <a:pt x="7286966" y="1254520"/>
                </a:lnTo>
                <a:lnTo>
                  <a:pt x="7334713" y="1259401"/>
                </a:lnTo>
                <a:lnTo>
                  <a:pt x="7382135" y="1264199"/>
                </a:lnTo>
                <a:lnTo>
                  <a:pt x="7429222" y="1268913"/>
                </a:lnTo>
                <a:lnTo>
                  <a:pt x="7475961" y="1273541"/>
                </a:lnTo>
                <a:lnTo>
                  <a:pt x="7522341" y="1278083"/>
                </a:lnTo>
                <a:lnTo>
                  <a:pt x="7568350" y="1282536"/>
                </a:lnTo>
                <a:lnTo>
                  <a:pt x="7624432" y="1287865"/>
                </a:lnTo>
                <a:lnTo>
                  <a:pt x="7680656" y="1293078"/>
                </a:lnTo>
                <a:lnTo>
                  <a:pt x="7737003" y="1298176"/>
                </a:lnTo>
                <a:lnTo>
                  <a:pt x="7793454" y="1303162"/>
                </a:lnTo>
                <a:lnTo>
                  <a:pt x="7849988" y="1308037"/>
                </a:lnTo>
                <a:lnTo>
                  <a:pt x="7906585" y="1312802"/>
                </a:lnTo>
                <a:lnTo>
                  <a:pt x="7963226" y="1317461"/>
                </a:lnTo>
                <a:lnTo>
                  <a:pt x="8019890" y="1322014"/>
                </a:lnTo>
                <a:lnTo>
                  <a:pt x="8076557" y="1326463"/>
                </a:lnTo>
                <a:lnTo>
                  <a:pt x="8133209" y="1330811"/>
                </a:lnTo>
                <a:lnTo>
                  <a:pt x="8189824" y="1335059"/>
                </a:lnTo>
                <a:lnTo>
                  <a:pt x="8246383" y="1339208"/>
                </a:lnTo>
                <a:lnTo>
                  <a:pt x="8302866" y="1343261"/>
                </a:lnTo>
                <a:lnTo>
                  <a:pt x="8359254" y="1347220"/>
                </a:lnTo>
                <a:lnTo>
                  <a:pt x="8415525" y="1351086"/>
                </a:lnTo>
                <a:lnTo>
                  <a:pt x="8471661" y="1354860"/>
                </a:lnTo>
                <a:lnTo>
                  <a:pt x="8527641" y="1358546"/>
                </a:lnTo>
                <a:lnTo>
                  <a:pt x="8583445" y="1362144"/>
                </a:lnTo>
                <a:lnTo>
                  <a:pt x="8639054" y="1365657"/>
                </a:lnTo>
                <a:lnTo>
                  <a:pt x="8694448" y="1369086"/>
                </a:lnTo>
                <a:lnTo>
                  <a:pt x="8749606" y="1372433"/>
                </a:lnTo>
                <a:lnTo>
                  <a:pt x="8804509" y="1375700"/>
                </a:lnTo>
                <a:lnTo>
                  <a:pt x="8859137" y="1378889"/>
                </a:lnTo>
                <a:lnTo>
                  <a:pt x="8913470" y="1382002"/>
                </a:lnTo>
                <a:lnTo>
                  <a:pt x="8967488" y="1385039"/>
                </a:lnTo>
                <a:lnTo>
                  <a:pt x="9021171" y="1388004"/>
                </a:lnTo>
                <a:lnTo>
                  <a:pt x="9074499" y="1390898"/>
                </a:lnTo>
                <a:lnTo>
                  <a:pt x="9127453" y="1393722"/>
                </a:lnTo>
                <a:lnTo>
                  <a:pt x="9180012" y="1396479"/>
                </a:lnTo>
                <a:lnTo>
                  <a:pt x="9232157" y="1399171"/>
                </a:lnTo>
                <a:lnTo>
                  <a:pt x="9283867" y="1401799"/>
                </a:lnTo>
                <a:lnTo>
                  <a:pt x="9335123" y="1404364"/>
                </a:lnTo>
                <a:lnTo>
                  <a:pt x="9385905" y="1406870"/>
                </a:lnTo>
                <a:lnTo>
                  <a:pt x="9436193" y="1409317"/>
                </a:lnTo>
                <a:lnTo>
                  <a:pt x="9485967" y="1411708"/>
                </a:lnTo>
                <a:lnTo>
                  <a:pt x="9535206" y="1414044"/>
                </a:lnTo>
                <a:lnTo>
                  <a:pt x="9583892" y="1416326"/>
                </a:lnTo>
                <a:lnTo>
                  <a:pt x="9632004" y="1418558"/>
                </a:lnTo>
                <a:lnTo>
                  <a:pt x="9679523" y="1420741"/>
                </a:lnTo>
                <a:lnTo>
                  <a:pt x="9726428" y="1422876"/>
                </a:lnTo>
                <a:lnTo>
                  <a:pt x="9772699" y="1424965"/>
                </a:lnTo>
                <a:lnTo>
                  <a:pt x="9818317" y="1427010"/>
                </a:lnTo>
                <a:lnTo>
                  <a:pt x="9863262" y="1429013"/>
                </a:lnTo>
                <a:lnTo>
                  <a:pt x="9907514" y="1430976"/>
                </a:lnTo>
                <a:lnTo>
                  <a:pt x="9951052" y="1432901"/>
                </a:lnTo>
                <a:lnTo>
                  <a:pt x="9993858" y="1434789"/>
                </a:lnTo>
                <a:lnTo>
                  <a:pt x="10035910" y="1436642"/>
                </a:lnTo>
                <a:lnTo>
                  <a:pt x="10077190" y="1438462"/>
                </a:lnTo>
                <a:lnTo>
                  <a:pt x="10117677" y="1440251"/>
                </a:lnTo>
                <a:lnTo>
                  <a:pt x="10157351" y="1442010"/>
                </a:lnTo>
                <a:lnTo>
                  <a:pt x="10196192" y="1443742"/>
                </a:lnTo>
                <a:lnTo>
                  <a:pt x="10271298" y="1447130"/>
                </a:lnTo>
                <a:lnTo>
                  <a:pt x="10307523" y="1448790"/>
                </a:lnTo>
                <a:lnTo>
                  <a:pt x="10392424" y="1452573"/>
                </a:lnTo>
                <a:lnTo>
                  <a:pt x="10471757" y="1455847"/>
                </a:lnTo>
                <a:lnTo>
                  <a:pt x="10545873" y="1458641"/>
                </a:lnTo>
                <a:lnTo>
                  <a:pt x="10615126" y="1460986"/>
                </a:lnTo>
                <a:lnTo>
                  <a:pt x="10679867" y="1462911"/>
                </a:lnTo>
                <a:lnTo>
                  <a:pt x="10740449" y="1464448"/>
                </a:lnTo>
                <a:lnTo>
                  <a:pt x="10797224" y="1465625"/>
                </a:lnTo>
                <a:lnTo>
                  <a:pt x="10850545" y="1466473"/>
                </a:lnTo>
                <a:lnTo>
                  <a:pt x="10900764" y="1467022"/>
                </a:lnTo>
                <a:lnTo>
                  <a:pt x="10948233" y="1467302"/>
                </a:lnTo>
                <a:lnTo>
                  <a:pt x="10993306" y="1467344"/>
                </a:lnTo>
                <a:lnTo>
                  <a:pt x="11036334" y="1467178"/>
                </a:lnTo>
                <a:lnTo>
                  <a:pt x="11077670" y="1466832"/>
                </a:lnTo>
                <a:lnTo>
                  <a:pt x="11117666" y="1466339"/>
                </a:lnTo>
                <a:lnTo>
                  <a:pt x="11156675" y="1465727"/>
                </a:lnTo>
                <a:lnTo>
                  <a:pt x="11195049" y="1465027"/>
                </a:lnTo>
                <a:lnTo>
                  <a:pt x="11271301" y="1463484"/>
                </a:lnTo>
                <a:lnTo>
                  <a:pt x="11309884" y="1462701"/>
                </a:lnTo>
                <a:lnTo>
                  <a:pt x="11349242" y="1461949"/>
                </a:lnTo>
                <a:lnTo>
                  <a:pt x="11389728" y="1461261"/>
                </a:lnTo>
                <a:lnTo>
                  <a:pt x="11431692" y="1460665"/>
                </a:lnTo>
                <a:lnTo>
                  <a:pt x="11493311" y="1459718"/>
                </a:lnTo>
                <a:lnTo>
                  <a:pt x="11552664" y="1458476"/>
                </a:lnTo>
                <a:lnTo>
                  <a:pt x="11609913" y="1456960"/>
                </a:lnTo>
                <a:lnTo>
                  <a:pt x="11665219" y="1455190"/>
                </a:lnTo>
                <a:lnTo>
                  <a:pt x="11718745" y="1453188"/>
                </a:lnTo>
                <a:lnTo>
                  <a:pt x="11770653" y="1450974"/>
                </a:lnTo>
                <a:lnTo>
                  <a:pt x="11821104" y="1448571"/>
                </a:lnTo>
                <a:lnTo>
                  <a:pt x="11870260" y="1445999"/>
                </a:lnTo>
                <a:lnTo>
                  <a:pt x="11918283" y="1443279"/>
                </a:lnTo>
                <a:lnTo>
                  <a:pt x="11965336" y="1440432"/>
                </a:lnTo>
                <a:lnTo>
                  <a:pt x="12011579" y="1437480"/>
                </a:lnTo>
                <a:lnTo>
                  <a:pt x="12057174" y="1434444"/>
                </a:lnTo>
                <a:lnTo>
                  <a:pt x="12102284" y="1431344"/>
                </a:lnTo>
                <a:lnTo>
                  <a:pt x="12104360" y="1431198"/>
                </a:lnTo>
              </a:path>
            </a:pathLst>
          </a:custGeom>
          <a:noFill/>
          <a:ln cap="flat" cmpd="sng" w="952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07" name="Google Shape;307;p25"/>
          <p:cNvSpPr/>
          <p:nvPr/>
        </p:nvSpPr>
        <p:spPr>
          <a:xfrm>
            <a:off x="2953478" y="5137841"/>
            <a:ext cx="9238615" cy="1714500"/>
          </a:xfrm>
          <a:custGeom>
            <a:rect b="b" l="l" r="r" t="t"/>
            <a:pathLst>
              <a:path extrusionOk="0" h="1714500" w="9238615">
                <a:moveTo>
                  <a:pt x="0" y="1714220"/>
                </a:moveTo>
                <a:lnTo>
                  <a:pt x="36078" y="1683710"/>
                </a:lnTo>
                <a:lnTo>
                  <a:pt x="72238" y="1653214"/>
                </a:lnTo>
                <a:lnTo>
                  <a:pt x="108561" y="1622750"/>
                </a:lnTo>
                <a:lnTo>
                  <a:pt x="145128" y="1592331"/>
                </a:lnTo>
                <a:lnTo>
                  <a:pt x="182021" y="1561973"/>
                </a:lnTo>
                <a:lnTo>
                  <a:pt x="219321" y="1531692"/>
                </a:lnTo>
                <a:lnTo>
                  <a:pt x="257110" y="1501502"/>
                </a:lnTo>
                <a:lnTo>
                  <a:pt x="295469" y="1471420"/>
                </a:lnTo>
                <a:lnTo>
                  <a:pt x="334479" y="1441459"/>
                </a:lnTo>
                <a:lnTo>
                  <a:pt x="374223" y="1411636"/>
                </a:lnTo>
                <a:lnTo>
                  <a:pt x="414781" y="1381966"/>
                </a:lnTo>
                <a:lnTo>
                  <a:pt x="456235" y="1352463"/>
                </a:lnTo>
                <a:lnTo>
                  <a:pt x="498666" y="1323144"/>
                </a:lnTo>
                <a:lnTo>
                  <a:pt x="542157" y="1294023"/>
                </a:lnTo>
                <a:lnTo>
                  <a:pt x="586787" y="1265117"/>
                </a:lnTo>
                <a:lnTo>
                  <a:pt x="632639" y="1236439"/>
                </a:lnTo>
                <a:lnTo>
                  <a:pt x="679795" y="1208005"/>
                </a:lnTo>
                <a:lnTo>
                  <a:pt x="728335" y="1179831"/>
                </a:lnTo>
                <a:lnTo>
                  <a:pt x="767514" y="1157815"/>
                </a:lnTo>
                <a:lnTo>
                  <a:pt x="807891" y="1135677"/>
                </a:lnTo>
                <a:lnTo>
                  <a:pt x="849375" y="1113452"/>
                </a:lnTo>
                <a:lnTo>
                  <a:pt x="891877" y="1091175"/>
                </a:lnTo>
                <a:lnTo>
                  <a:pt x="935306" y="1068881"/>
                </a:lnTo>
                <a:lnTo>
                  <a:pt x="979574" y="1046606"/>
                </a:lnTo>
                <a:lnTo>
                  <a:pt x="1024590" y="1024385"/>
                </a:lnTo>
                <a:lnTo>
                  <a:pt x="1070264" y="1002253"/>
                </a:lnTo>
                <a:lnTo>
                  <a:pt x="1116507" y="980244"/>
                </a:lnTo>
                <a:lnTo>
                  <a:pt x="1163229" y="958395"/>
                </a:lnTo>
                <a:lnTo>
                  <a:pt x="1210340" y="936740"/>
                </a:lnTo>
                <a:lnTo>
                  <a:pt x="1257751" y="915314"/>
                </a:lnTo>
                <a:lnTo>
                  <a:pt x="1305371" y="894153"/>
                </a:lnTo>
                <a:lnTo>
                  <a:pt x="1353110" y="873291"/>
                </a:lnTo>
                <a:lnTo>
                  <a:pt x="1400880" y="852764"/>
                </a:lnTo>
                <a:lnTo>
                  <a:pt x="1448589" y="832607"/>
                </a:lnTo>
                <a:lnTo>
                  <a:pt x="1496149" y="812856"/>
                </a:lnTo>
                <a:lnTo>
                  <a:pt x="1543470" y="793544"/>
                </a:lnTo>
                <a:lnTo>
                  <a:pt x="1590461" y="774708"/>
                </a:lnTo>
                <a:lnTo>
                  <a:pt x="1637033" y="756382"/>
                </a:lnTo>
                <a:lnTo>
                  <a:pt x="1683097" y="738601"/>
                </a:lnTo>
                <a:lnTo>
                  <a:pt x="1728562" y="721402"/>
                </a:lnTo>
                <a:lnTo>
                  <a:pt x="1773338" y="704818"/>
                </a:lnTo>
                <a:lnTo>
                  <a:pt x="1823457" y="686621"/>
                </a:lnTo>
                <a:lnTo>
                  <a:pt x="1871877" y="669382"/>
                </a:lnTo>
                <a:lnTo>
                  <a:pt x="1918875" y="653022"/>
                </a:lnTo>
                <a:lnTo>
                  <a:pt x="1964731" y="637461"/>
                </a:lnTo>
                <a:lnTo>
                  <a:pt x="2009725" y="622618"/>
                </a:lnTo>
                <a:lnTo>
                  <a:pt x="2054134" y="608414"/>
                </a:lnTo>
                <a:lnTo>
                  <a:pt x="2098239" y="594768"/>
                </a:lnTo>
                <a:lnTo>
                  <a:pt x="2142318" y="581600"/>
                </a:lnTo>
                <a:lnTo>
                  <a:pt x="2186651" y="568829"/>
                </a:lnTo>
                <a:lnTo>
                  <a:pt x="2231516" y="556376"/>
                </a:lnTo>
                <a:lnTo>
                  <a:pt x="2277192" y="544161"/>
                </a:lnTo>
                <a:lnTo>
                  <a:pt x="2323959" y="532103"/>
                </a:lnTo>
                <a:lnTo>
                  <a:pt x="2372095" y="520122"/>
                </a:lnTo>
                <a:lnTo>
                  <a:pt x="2421880" y="508139"/>
                </a:lnTo>
                <a:lnTo>
                  <a:pt x="2473593" y="496072"/>
                </a:lnTo>
                <a:lnTo>
                  <a:pt x="2527512" y="483842"/>
                </a:lnTo>
                <a:lnTo>
                  <a:pt x="2583918" y="471368"/>
                </a:lnTo>
                <a:lnTo>
                  <a:pt x="2643088" y="458571"/>
                </a:lnTo>
                <a:lnTo>
                  <a:pt x="2705302" y="445370"/>
                </a:lnTo>
                <a:lnTo>
                  <a:pt x="2770839" y="431685"/>
                </a:lnTo>
                <a:lnTo>
                  <a:pt x="2811362" y="423383"/>
                </a:lnTo>
                <a:lnTo>
                  <a:pt x="2853687" y="414901"/>
                </a:lnTo>
                <a:lnTo>
                  <a:pt x="2897696" y="406257"/>
                </a:lnTo>
                <a:lnTo>
                  <a:pt x="2943276" y="397466"/>
                </a:lnTo>
                <a:lnTo>
                  <a:pt x="2990308" y="388546"/>
                </a:lnTo>
                <a:lnTo>
                  <a:pt x="3038679" y="379512"/>
                </a:lnTo>
                <a:lnTo>
                  <a:pt x="3088270" y="370381"/>
                </a:lnTo>
                <a:lnTo>
                  <a:pt x="3138967" y="361168"/>
                </a:lnTo>
                <a:lnTo>
                  <a:pt x="3190654" y="351891"/>
                </a:lnTo>
                <a:lnTo>
                  <a:pt x="3243214" y="342566"/>
                </a:lnTo>
                <a:lnTo>
                  <a:pt x="3296531" y="333209"/>
                </a:lnTo>
                <a:lnTo>
                  <a:pt x="3350489" y="323836"/>
                </a:lnTo>
                <a:lnTo>
                  <a:pt x="3404973" y="314463"/>
                </a:lnTo>
                <a:lnTo>
                  <a:pt x="3459866" y="305108"/>
                </a:lnTo>
                <a:lnTo>
                  <a:pt x="3515053" y="295786"/>
                </a:lnTo>
                <a:lnTo>
                  <a:pt x="3570416" y="286513"/>
                </a:lnTo>
                <a:lnTo>
                  <a:pt x="3625841" y="277306"/>
                </a:lnTo>
                <a:lnTo>
                  <a:pt x="3681211" y="268182"/>
                </a:lnTo>
                <a:lnTo>
                  <a:pt x="3736411" y="259155"/>
                </a:lnTo>
                <a:lnTo>
                  <a:pt x="3791323" y="250244"/>
                </a:lnTo>
                <a:lnTo>
                  <a:pt x="3845833" y="241464"/>
                </a:lnTo>
                <a:lnTo>
                  <a:pt x="3899823" y="232831"/>
                </a:lnTo>
                <a:lnTo>
                  <a:pt x="3953179" y="224362"/>
                </a:lnTo>
                <a:lnTo>
                  <a:pt x="4005784" y="216073"/>
                </a:lnTo>
                <a:lnTo>
                  <a:pt x="4057522" y="207981"/>
                </a:lnTo>
                <a:lnTo>
                  <a:pt x="4108277" y="200101"/>
                </a:lnTo>
                <a:lnTo>
                  <a:pt x="4157934" y="192450"/>
                </a:lnTo>
                <a:lnTo>
                  <a:pt x="4206375" y="185044"/>
                </a:lnTo>
                <a:lnTo>
                  <a:pt x="4253485" y="177900"/>
                </a:lnTo>
                <a:lnTo>
                  <a:pt x="4299148" y="171035"/>
                </a:lnTo>
                <a:lnTo>
                  <a:pt x="4343248" y="164463"/>
                </a:lnTo>
                <a:lnTo>
                  <a:pt x="4385669" y="158202"/>
                </a:lnTo>
                <a:lnTo>
                  <a:pt x="4426295" y="152268"/>
                </a:lnTo>
                <a:lnTo>
                  <a:pt x="4465010" y="146677"/>
                </a:lnTo>
                <a:lnTo>
                  <a:pt x="4536836" y="136489"/>
                </a:lnTo>
                <a:lnTo>
                  <a:pt x="4601977" y="127507"/>
                </a:lnTo>
                <a:lnTo>
                  <a:pt x="4661257" y="119622"/>
                </a:lnTo>
                <a:lnTo>
                  <a:pt x="4715496" y="112726"/>
                </a:lnTo>
                <a:lnTo>
                  <a:pt x="4765516" y="106710"/>
                </a:lnTo>
                <a:lnTo>
                  <a:pt x="4812140" y="101465"/>
                </a:lnTo>
                <a:lnTo>
                  <a:pt x="4856188" y="96882"/>
                </a:lnTo>
                <a:lnTo>
                  <a:pt x="4898484" y="92853"/>
                </a:lnTo>
                <a:lnTo>
                  <a:pt x="4939848" y="89268"/>
                </a:lnTo>
                <a:lnTo>
                  <a:pt x="4981102" y="86019"/>
                </a:lnTo>
                <a:lnTo>
                  <a:pt x="5023069" y="82998"/>
                </a:lnTo>
                <a:lnTo>
                  <a:pt x="5066570" y="80095"/>
                </a:lnTo>
                <a:lnTo>
                  <a:pt x="5112426" y="77202"/>
                </a:lnTo>
                <a:lnTo>
                  <a:pt x="5161460" y="74209"/>
                </a:lnTo>
                <a:lnTo>
                  <a:pt x="5214494" y="71009"/>
                </a:lnTo>
                <a:lnTo>
                  <a:pt x="5272349" y="67492"/>
                </a:lnTo>
                <a:lnTo>
                  <a:pt x="5335846" y="63550"/>
                </a:lnTo>
                <a:lnTo>
                  <a:pt x="5378657" y="60904"/>
                </a:lnTo>
                <a:lnTo>
                  <a:pt x="5423149" y="58247"/>
                </a:lnTo>
                <a:lnTo>
                  <a:pt x="5469203" y="55585"/>
                </a:lnTo>
                <a:lnTo>
                  <a:pt x="5516697" y="52922"/>
                </a:lnTo>
                <a:lnTo>
                  <a:pt x="5565511" y="50265"/>
                </a:lnTo>
                <a:lnTo>
                  <a:pt x="5615525" y="47619"/>
                </a:lnTo>
                <a:lnTo>
                  <a:pt x="5666618" y="44989"/>
                </a:lnTo>
                <a:lnTo>
                  <a:pt x="5718669" y="42381"/>
                </a:lnTo>
                <a:lnTo>
                  <a:pt x="5771557" y="39800"/>
                </a:lnTo>
                <a:lnTo>
                  <a:pt x="5825161" y="37252"/>
                </a:lnTo>
                <a:lnTo>
                  <a:pt x="5879362" y="34741"/>
                </a:lnTo>
                <a:lnTo>
                  <a:pt x="5934039" y="32274"/>
                </a:lnTo>
                <a:lnTo>
                  <a:pt x="5989070" y="29856"/>
                </a:lnTo>
                <a:lnTo>
                  <a:pt x="6044335" y="27492"/>
                </a:lnTo>
                <a:lnTo>
                  <a:pt x="6099713" y="25188"/>
                </a:lnTo>
                <a:lnTo>
                  <a:pt x="6155085" y="22949"/>
                </a:lnTo>
                <a:lnTo>
                  <a:pt x="6210328" y="20781"/>
                </a:lnTo>
                <a:lnTo>
                  <a:pt x="6265323" y="18689"/>
                </a:lnTo>
                <a:lnTo>
                  <a:pt x="6319948" y="16678"/>
                </a:lnTo>
                <a:lnTo>
                  <a:pt x="6374084" y="14754"/>
                </a:lnTo>
                <a:lnTo>
                  <a:pt x="6427609" y="12922"/>
                </a:lnTo>
                <a:lnTo>
                  <a:pt x="6480403" y="11188"/>
                </a:lnTo>
                <a:lnTo>
                  <a:pt x="6532345" y="9557"/>
                </a:lnTo>
                <a:lnTo>
                  <a:pt x="6583315" y="8035"/>
                </a:lnTo>
                <a:lnTo>
                  <a:pt x="6633191" y="6627"/>
                </a:lnTo>
                <a:lnTo>
                  <a:pt x="6681853" y="5338"/>
                </a:lnTo>
                <a:lnTo>
                  <a:pt x="6729181" y="4174"/>
                </a:lnTo>
                <a:lnTo>
                  <a:pt x="7081845" y="0"/>
                </a:lnTo>
                <a:lnTo>
                  <a:pt x="7448611" y="463"/>
                </a:lnTo>
                <a:lnTo>
                  <a:pt x="7736704" y="2783"/>
                </a:lnTo>
                <a:lnTo>
                  <a:pt x="7853351" y="4174"/>
                </a:lnTo>
                <a:lnTo>
                  <a:pt x="8660853" y="4174"/>
                </a:lnTo>
                <a:lnTo>
                  <a:pt x="8721510" y="5486"/>
                </a:lnTo>
                <a:lnTo>
                  <a:pt x="8780894" y="7208"/>
                </a:lnTo>
                <a:lnTo>
                  <a:pt x="8838649" y="9259"/>
                </a:lnTo>
                <a:lnTo>
                  <a:pt x="8894416" y="11561"/>
                </a:lnTo>
                <a:lnTo>
                  <a:pt x="8947841" y="14033"/>
                </a:lnTo>
                <a:lnTo>
                  <a:pt x="8998565" y="16593"/>
                </a:lnTo>
                <a:lnTo>
                  <a:pt x="9046231" y="19163"/>
                </a:lnTo>
                <a:lnTo>
                  <a:pt x="9090484" y="21661"/>
                </a:lnTo>
                <a:lnTo>
                  <a:pt x="9130965" y="24007"/>
                </a:lnTo>
                <a:lnTo>
                  <a:pt x="9167319" y="26122"/>
                </a:lnTo>
                <a:lnTo>
                  <a:pt x="9199188" y="27924"/>
                </a:lnTo>
                <a:lnTo>
                  <a:pt x="9238521" y="30150"/>
                </a:lnTo>
              </a:path>
            </a:pathLst>
          </a:custGeom>
          <a:noFill/>
          <a:ln cap="flat" cmpd="sng" w="952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08" name="Google Shape;308;p25"/>
          <p:cNvSpPr/>
          <p:nvPr/>
        </p:nvSpPr>
        <p:spPr>
          <a:xfrm>
            <a:off x="4175842" y="2723973"/>
            <a:ext cx="1979930" cy="1659255"/>
          </a:xfrm>
          <a:custGeom>
            <a:rect b="b" l="l" r="r" t="t"/>
            <a:pathLst>
              <a:path extrusionOk="0" h="1659254" w="1979929">
                <a:moveTo>
                  <a:pt x="1054356" y="1658645"/>
                </a:moveTo>
                <a:lnTo>
                  <a:pt x="0" y="1202099"/>
                </a:lnTo>
                <a:lnTo>
                  <a:pt x="65389" y="428972"/>
                </a:lnTo>
                <a:lnTo>
                  <a:pt x="925575" y="0"/>
                </a:lnTo>
                <a:lnTo>
                  <a:pt x="1979932" y="456545"/>
                </a:lnTo>
                <a:lnTo>
                  <a:pt x="1914542" y="1229672"/>
                </a:lnTo>
                <a:lnTo>
                  <a:pt x="1054356" y="1658645"/>
                </a:lnTo>
                <a:close/>
              </a:path>
            </a:pathLst>
          </a:custGeom>
          <a:solidFill>
            <a:srgbClr val="FFFFFF">
              <a:alpha val="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09" name="Google Shape;309;p25"/>
          <p:cNvSpPr/>
          <p:nvPr/>
        </p:nvSpPr>
        <p:spPr>
          <a:xfrm>
            <a:off x="4175842" y="2723973"/>
            <a:ext cx="1979930" cy="1659255"/>
          </a:xfrm>
          <a:custGeom>
            <a:rect b="b" l="l" r="r" t="t"/>
            <a:pathLst>
              <a:path extrusionOk="0" h="1659254" w="1979929">
                <a:moveTo>
                  <a:pt x="65389" y="428972"/>
                </a:moveTo>
                <a:lnTo>
                  <a:pt x="925575" y="0"/>
                </a:lnTo>
                <a:lnTo>
                  <a:pt x="1979932" y="456545"/>
                </a:lnTo>
                <a:lnTo>
                  <a:pt x="1914542" y="1229672"/>
                </a:lnTo>
                <a:lnTo>
                  <a:pt x="1054356" y="1658645"/>
                </a:lnTo>
                <a:lnTo>
                  <a:pt x="0" y="1202099"/>
                </a:lnTo>
                <a:lnTo>
                  <a:pt x="65389" y="428972"/>
                </a:lnTo>
                <a:close/>
              </a:path>
            </a:pathLst>
          </a:custGeom>
          <a:noFill/>
          <a:ln cap="flat" cmpd="sng" w="126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10" name="Google Shape;310;p25"/>
          <p:cNvSpPr/>
          <p:nvPr/>
        </p:nvSpPr>
        <p:spPr>
          <a:xfrm>
            <a:off x="5141017" y="3990799"/>
            <a:ext cx="1979930" cy="1659255"/>
          </a:xfrm>
          <a:custGeom>
            <a:rect b="b" l="l" r="r" t="t"/>
            <a:pathLst>
              <a:path extrusionOk="0" h="1659254" w="1979929">
                <a:moveTo>
                  <a:pt x="65389" y="428972"/>
                </a:moveTo>
                <a:lnTo>
                  <a:pt x="925576" y="0"/>
                </a:lnTo>
                <a:lnTo>
                  <a:pt x="1979932" y="456545"/>
                </a:lnTo>
                <a:lnTo>
                  <a:pt x="1914542" y="1229672"/>
                </a:lnTo>
                <a:lnTo>
                  <a:pt x="1054356" y="1658645"/>
                </a:lnTo>
                <a:lnTo>
                  <a:pt x="0" y="1202099"/>
                </a:lnTo>
                <a:lnTo>
                  <a:pt x="65389" y="428972"/>
                </a:lnTo>
                <a:close/>
              </a:path>
            </a:pathLst>
          </a:custGeom>
          <a:noFill/>
          <a:ln cap="flat" cmpd="sng" w="126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11" name="Google Shape;311;p25"/>
          <p:cNvSpPr/>
          <p:nvPr/>
        </p:nvSpPr>
        <p:spPr>
          <a:xfrm>
            <a:off x="5153719" y="1457148"/>
            <a:ext cx="1979930" cy="1659255"/>
          </a:xfrm>
          <a:custGeom>
            <a:rect b="b" l="l" r="r" t="t"/>
            <a:pathLst>
              <a:path extrusionOk="0" h="1659255" w="1979929">
                <a:moveTo>
                  <a:pt x="1054356" y="1658645"/>
                </a:moveTo>
                <a:lnTo>
                  <a:pt x="0" y="1202099"/>
                </a:lnTo>
                <a:lnTo>
                  <a:pt x="65389" y="428972"/>
                </a:lnTo>
                <a:lnTo>
                  <a:pt x="925576" y="0"/>
                </a:lnTo>
                <a:lnTo>
                  <a:pt x="1979932" y="456545"/>
                </a:lnTo>
                <a:lnTo>
                  <a:pt x="1914543" y="1229672"/>
                </a:lnTo>
                <a:lnTo>
                  <a:pt x="1054356" y="1658645"/>
                </a:lnTo>
                <a:close/>
              </a:path>
            </a:pathLst>
          </a:custGeom>
          <a:solidFill>
            <a:srgbClr val="FFFFFF">
              <a:alpha val="5882"/>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12" name="Google Shape;312;p25"/>
          <p:cNvSpPr/>
          <p:nvPr/>
        </p:nvSpPr>
        <p:spPr>
          <a:xfrm>
            <a:off x="5153719" y="1457148"/>
            <a:ext cx="1979930" cy="1659255"/>
          </a:xfrm>
          <a:custGeom>
            <a:rect b="b" l="l" r="r" t="t"/>
            <a:pathLst>
              <a:path extrusionOk="0" h="1659255" w="1979929">
                <a:moveTo>
                  <a:pt x="65389" y="428972"/>
                </a:moveTo>
                <a:lnTo>
                  <a:pt x="925576" y="0"/>
                </a:lnTo>
                <a:lnTo>
                  <a:pt x="1979932" y="456545"/>
                </a:lnTo>
                <a:lnTo>
                  <a:pt x="1914543" y="1229672"/>
                </a:lnTo>
                <a:lnTo>
                  <a:pt x="1054356" y="1658645"/>
                </a:lnTo>
                <a:lnTo>
                  <a:pt x="0" y="1202099"/>
                </a:lnTo>
                <a:lnTo>
                  <a:pt x="65389" y="428972"/>
                </a:lnTo>
                <a:close/>
              </a:path>
            </a:pathLst>
          </a:custGeom>
          <a:noFill/>
          <a:ln cap="flat" cmpd="sng" w="126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13" name="Google Shape;313;p25"/>
          <p:cNvSpPr/>
          <p:nvPr/>
        </p:nvSpPr>
        <p:spPr>
          <a:xfrm>
            <a:off x="4150442" y="190324"/>
            <a:ext cx="1979930" cy="1659255"/>
          </a:xfrm>
          <a:custGeom>
            <a:rect b="b" l="l" r="r" t="t"/>
            <a:pathLst>
              <a:path extrusionOk="0" h="1659255" w="1979929">
                <a:moveTo>
                  <a:pt x="1054356" y="1658645"/>
                </a:moveTo>
                <a:lnTo>
                  <a:pt x="0" y="1202099"/>
                </a:lnTo>
                <a:lnTo>
                  <a:pt x="65389" y="428972"/>
                </a:lnTo>
                <a:lnTo>
                  <a:pt x="925576" y="0"/>
                </a:lnTo>
                <a:lnTo>
                  <a:pt x="1979932" y="456545"/>
                </a:lnTo>
                <a:lnTo>
                  <a:pt x="1914543" y="1229672"/>
                </a:lnTo>
                <a:lnTo>
                  <a:pt x="1054356" y="1658645"/>
                </a:lnTo>
                <a:close/>
              </a:path>
            </a:pathLst>
          </a:custGeom>
          <a:solidFill>
            <a:srgbClr val="FFFFFF">
              <a:alpha val="2745"/>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14" name="Google Shape;314;p25"/>
          <p:cNvSpPr/>
          <p:nvPr/>
        </p:nvSpPr>
        <p:spPr>
          <a:xfrm>
            <a:off x="4150442" y="190324"/>
            <a:ext cx="1979930" cy="1659255"/>
          </a:xfrm>
          <a:custGeom>
            <a:rect b="b" l="l" r="r" t="t"/>
            <a:pathLst>
              <a:path extrusionOk="0" h="1659255" w="1979929">
                <a:moveTo>
                  <a:pt x="65389" y="428972"/>
                </a:moveTo>
                <a:lnTo>
                  <a:pt x="925576" y="0"/>
                </a:lnTo>
                <a:lnTo>
                  <a:pt x="1979932" y="456545"/>
                </a:lnTo>
                <a:lnTo>
                  <a:pt x="1914543" y="1229672"/>
                </a:lnTo>
                <a:lnTo>
                  <a:pt x="1054356" y="1658645"/>
                </a:lnTo>
                <a:lnTo>
                  <a:pt x="0" y="1202099"/>
                </a:lnTo>
                <a:lnTo>
                  <a:pt x="65389" y="428972"/>
                </a:lnTo>
                <a:close/>
              </a:path>
            </a:pathLst>
          </a:custGeom>
          <a:noFill/>
          <a:ln cap="flat" cmpd="sng" w="126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15" name="Google Shape;315;p25"/>
          <p:cNvSpPr/>
          <p:nvPr/>
        </p:nvSpPr>
        <p:spPr>
          <a:xfrm>
            <a:off x="6131592" y="5248099"/>
            <a:ext cx="1979930" cy="1610360"/>
          </a:xfrm>
          <a:custGeom>
            <a:rect b="b" l="l" r="r" t="t"/>
            <a:pathLst>
              <a:path extrusionOk="0" h="1610359" w="1979929">
                <a:moveTo>
                  <a:pt x="1152100" y="1609900"/>
                </a:moveTo>
                <a:lnTo>
                  <a:pt x="941784" y="1609900"/>
                </a:lnTo>
                <a:lnTo>
                  <a:pt x="0" y="1202099"/>
                </a:lnTo>
                <a:lnTo>
                  <a:pt x="65389" y="428972"/>
                </a:lnTo>
                <a:lnTo>
                  <a:pt x="925576" y="0"/>
                </a:lnTo>
                <a:lnTo>
                  <a:pt x="1979932" y="456545"/>
                </a:lnTo>
                <a:lnTo>
                  <a:pt x="1914542" y="1229672"/>
                </a:lnTo>
                <a:lnTo>
                  <a:pt x="1152100" y="1609900"/>
                </a:lnTo>
                <a:close/>
              </a:path>
            </a:pathLst>
          </a:custGeom>
          <a:solidFill>
            <a:srgbClr val="FFFFFF">
              <a:alpha val="4705"/>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16" name="Google Shape;316;p25"/>
          <p:cNvSpPr/>
          <p:nvPr/>
        </p:nvSpPr>
        <p:spPr>
          <a:xfrm>
            <a:off x="6196981" y="5248099"/>
            <a:ext cx="1915160" cy="1610360"/>
          </a:xfrm>
          <a:custGeom>
            <a:rect b="b" l="l" r="r" t="t"/>
            <a:pathLst>
              <a:path extrusionOk="0" h="1610359" w="1915159">
                <a:moveTo>
                  <a:pt x="0" y="428972"/>
                </a:moveTo>
                <a:lnTo>
                  <a:pt x="860186" y="0"/>
                </a:lnTo>
                <a:lnTo>
                  <a:pt x="1914543" y="456545"/>
                </a:lnTo>
                <a:lnTo>
                  <a:pt x="1849153" y="1229672"/>
                </a:lnTo>
                <a:lnTo>
                  <a:pt x="1086710" y="1609900"/>
                </a:lnTo>
              </a:path>
            </a:pathLst>
          </a:custGeom>
          <a:noFill/>
          <a:ln cap="flat" cmpd="sng" w="126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17" name="Google Shape;317;p25"/>
          <p:cNvSpPr/>
          <p:nvPr/>
        </p:nvSpPr>
        <p:spPr>
          <a:xfrm>
            <a:off x="6131592" y="5677072"/>
            <a:ext cx="942340" cy="1181100"/>
          </a:xfrm>
          <a:custGeom>
            <a:rect b="b" l="l" r="r" t="t"/>
            <a:pathLst>
              <a:path extrusionOk="0" h="1181100" w="942340">
                <a:moveTo>
                  <a:pt x="941784" y="1180927"/>
                </a:moveTo>
                <a:lnTo>
                  <a:pt x="0" y="773126"/>
                </a:lnTo>
                <a:lnTo>
                  <a:pt x="65389" y="0"/>
                </a:lnTo>
              </a:path>
            </a:pathLst>
          </a:custGeom>
          <a:noFill/>
          <a:ln cap="flat" cmpd="sng" w="126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18" name="Google Shape;318;p25"/>
          <p:cNvSpPr/>
          <p:nvPr/>
        </p:nvSpPr>
        <p:spPr>
          <a:xfrm>
            <a:off x="98952" y="4007325"/>
            <a:ext cx="1068070" cy="1605280"/>
          </a:xfrm>
          <a:custGeom>
            <a:rect b="b" l="l" r="r" t="t"/>
            <a:pathLst>
              <a:path extrusionOk="0" h="1605279" w="1068070">
                <a:moveTo>
                  <a:pt x="142482" y="1605265"/>
                </a:moveTo>
                <a:lnTo>
                  <a:pt x="3549" y="1544637"/>
                </a:lnTo>
                <a:lnTo>
                  <a:pt x="0" y="62731"/>
                </a:lnTo>
                <a:lnTo>
                  <a:pt x="135060" y="0"/>
                </a:lnTo>
                <a:lnTo>
                  <a:pt x="1067949" y="404441"/>
                </a:lnTo>
                <a:lnTo>
                  <a:pt x="1062222" y="1202983"/>
                </a:lnTo>
                <a:lnTo>
                  <a:pt x="142482" y="1605265"/>
                </a:lnTo>
                <a:close/>
              </a:path>
            </a:pathLst>
          </a:custGeom>
          <a:solidFill>
            <a:srgbClr val="FFFFFF">
              <a:alpha val="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19" name="Google Shape;319;p25"/>
          <p:cNvSpPr/>
          <p:nvPr/>
        </p:nvSpPr>
        <p:spPr>
          <a:xfrm>
            <a:off x="98952" y="4007325"/>
            <a:ext cx="1068070" cy="1605280"/>
          </a:xfrm>
          <a:custGeom>
            <a:rect b="b" l="l" r="r" t="t"/>
            <a:pathLst>
              <a:path extrusionOk="0" h="1605279" w="1068070">
                <a:moveTo>
                  <a:pt x="0" y="62731"/>
                </a:moveTo>
                <a:lnTo>
                  <a:pt x="135060" y="0"/>
                </a:lnTo>
                <a:lnTo>
                  <a:pt x="1067949" y="404441"/>
                </a:lnTo>
                <a:lnTo>
                  <a:pt x="1062222" y="1202983"/>
                </a:lnTo>
                <a:lnTo>
                  <a:pt x="142482" y="1605265"/>
                </a:lnTo>
                <a:lnTo>
                  <a:pt x="3549" y="1544637"/>
                </a:lnTo>
                <a:lnTo>
                  <a:pt x="0" y="62731"/>
                </a:lnTo>
                <a:close/>
              </a:path>
            </a:pathLst>
          </a:custGeom>
          <a:noFill/>
          <a:ln cap="flat" cmpd="sng" w="126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20" name="Google Shape;320;p25"/>
          <p:cNvSpPr/>
          <p:nvPr/>
        </p:nvSpPr>
        <p:spPr>
          <a:xfrm>
            <a:off x="278930" y="5267150"/>
            <a:ext cx="1915160" cy="1591310"/>
          </a:xfrm>
          <a:custGeom>
            <a:rect b="b" l="l" r="r" t="t"/>
            <a:pathLst>
              <a:path extrusionOk="0" h="1591309" w="1915160">
                <a:moveTo>
                  <a:pt x="0" y="428972"/>
                </a:moveTo>
                <a:lnTo>
                  <a:pt x="860186" y="0"/>
                </a:lnTo>
                <a:lnTo>
                  <a:pt x="1914543" y="456545"/>
                </a:lnTo>
                <a:lnTo>
                  <a:pt x="1849153" y="1229672"/>
                </a:lnTo>
                <a:lnTo>
                  <a:pt x="1124911" y="1590849"/>
                </a:lnTo>
              </a:path>
            </a:pathLst>
          </a:custGeom>
          <a:noFill/>
          <a:ln cap="flat" cmpd="sng" w="126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21" name="Google Shape;321;p25"/>
          <p:cNvSpPr/>
          <p:nvPr/>
        </p:nvSpPr>
        <p:spPr>
          <a:xfrm>
            <a:off x="213541" y="5696122"/>
            <a:ext cx="897890" cy="1162050"/>
          </a:xfrm>
          <a:custGeom>
            <a:rect b="b" l="l" r="r" t="t"/>
            <a:pathLst>
              <a:path extrusionOk="0" h="1162050" w="897890">
                <a:moveTo>
                  <a:pt x="897788" y="1161876"/>
                </a:moveTo>
                <a:lnTo>
                  <a:pt x="0" y="773126"/>
                </a:lnTo>
                <a:lnTo>
                  <a:pt x="65389" y="0"/>
                </a:lnTo>
              </a:path>
            </a:pathLst>
          </a:custGeom>
          <a:noFill/>
          <a:ln cap="flat" cmpd="sng" w="126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22" name="Google Shape;322;p25"/>
          <p:cNvSpPr/>
          <p:nvPr/>
        </p:nvSpPr>
        <p:spPr>
          <a:xfrm>
            <a:off x="251641" y="2714449"/>
            <a:ext cx="1979930" cy="1659255"/>
          </a:xfrm>
          <a:custGeom>
            <a:rect b="b" l="l" r="r" t="t"/>
            <a:pathLst>
              <a:path extrusionOk="0" h="1659254" w="1979930">
                <a:moveTo>
                  <a:pt x="1054356" y="1658645"/>
                </a:moveTo>
                <a:lnTo>
                  <a:pt x="0" y="1202099"/>
                </a:lnTo>
                <a:lnTo>
                  <a:pt x="65389" y="428972"/>
                </a:lnTo>
                <a:lnTo>
                  <a:pt x="925576" y="0"/>
                </a:lnTo>
                <a:lnTo>
                  <a:pt x="1979932" y="456545"/>
                </a:lnTo>
                <a:lnTo>
                  <a:pt x="1914543" y="1229672"/>
                </a:lnTo>
                <a:lnTo>
                  <a:pt x="1054356" y="1658645"/>
                </a:lnTo>
                <a:close/>
              </a:path>
            </a:pathLst>
          </a:custGeom>
          <a:solidFill>
            <a:srgbClr val="FFFFFF">
              <a:alpha val="5882"/>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23" name="Google Shape;323;p25"/>
          <p:cNvSpPr/>
          <p:nvPr/>
        </p:nvSpPr>
        <p:spPr>
          <a:xfrm>
            <a:off x="251641" y="2714449"/>
            <a:ext cx="1979930" cy="1659255"/>
          </a:xfrm>
          <a:custGeom>
            <a:rect b="b" l="l" r="r" t="t"/>
            <a:pathLst>
              <a:path extrusionOk="0" h="1659254" w="1979930">
                <a:moveTo>
                  <a:pt x="65389" y="428972"/>
                </a:moveTo>
                <a:lnTo>
                  <a:pt x="925576" y="0"/>
                </a:lnTo>
                <a:lnTo>
                  <a:pt x="1979932" y="456545"/>
                </a:lnTo>
                <a:lnTo>
                  <a:pt x="1914543" y="1229672"/>
                </a:lnTo>
                <a:lnTo>
                  <a:pt x="1054356" y="1658645"/>
                </a:lnTo>
                <a:lnTo>
                  <a:pt x="0" y="1202099"/>
                </a:lnTo>
                <a:lnTo>
                  <a:pt x="65389" y="428972"/>
                </a:lnTo>
                <a:close/>
              </a:path>
            </a:pathLst>
          </a:custGeom>
          <a:noFill/>
          <a:ln cap="flat" cmpd="sng" w="126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24" name="Google Shape;324;p25"/>
          <p:cNvSpPr/>
          <p:nvPr/>
        </p:nvSpPr>
        <p:spPr>
          <a:xfrm>
            <a:off x="1216816" y="3990798"/>
            <a:ext cx="1979930" cy="1659255"/>
          </a:xfrm>
          <a:custGeom>
            <a:rect b="b" l="l" r="r" t="t"/>
            <a:pathLst>
              <a:path extrusionOk="0" h="1659254" w="1979930">
                <a:moveTo>
                  <a:pt x="65389" y="428972"/>
                </a:moveTo>
                <a:lnTo>
                  <a:pt x="925576" y="0"/>
                </a:lnTo>
                <a:lnTo>
                  <a:pt x="1979932" y="456545"/>
                </a:lnTo>
                <a:lnTo>
                  <a:pt x="1914543" y="1229672"/>
                </a:lnTo>
                <a:lnTo>
                  <a:pt x="1054356" y="1658645"/>
                </a:lnTo>
                <a:lnTo>
                  <a:pt x="0" y="1202099"/>
                </a:lnTo>
                <a:lnTo>
                  <a:pt x="65389" y="428972"/>
                </a:lnTo>
                <a:close/>
              </a:path>
            </a:pathLst>
          </a:custGeom>
          <a:noFill/>
          <a:ln cap="flat" cmpd="sng" w="126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25" name="Google Shape;325;p25"/>
          <p:cNvSpPr/>
          <p:nvPr/>
        </p:nvSpPr>
        <p:spPr>
          <a:xfrm>
            <a:off x="2260081" y="5276674"/>
            <a:ext cx="1915160" cy="1581785"/>
          </a:xfrm>
          <a:custGeom>
            <a:rect b="b" l="l" r="r" t="t"/>
            <a:pathLst>
              <a:path extrusionOk="0" h="1581784" w="1915160">
                <a:moveTo>
                  <a:pt x="0" y="428972"/>
                </a:moveTo>
                <a:lnTo>
                  <a:pt x="860186" y="0"/>
                </a:lnTo>
                <a:lnTo>
                  <a:pt x="1914542" y="456545"/>
                </a:lnTo>
                <a:lnTo>
                  <a:pt x="1849153" y="1229672"/>
                </a:lnTo>
                <a:lnTo>
                  <a:pt x="1144010" y="1581325"/>
                </a:lnTo>
              </a:path>
            </a:pathLst>
          </a:custGeom>
          <a:noFill/>
          <a:ln cap="flat" cmpd="sng" w="126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26" name="Google Shape;326;p25"/>
          <p:cNvSpPr/>
          <p:nvPr/>
        </p:nvSpPr>
        <p:spPr>
          <a:xfrm>
            <a:off x="2194691" y="5705647"/>
            <a:ext cx="876300" cy="1152525"/>
          </a:xfrm>
          <a:custGeom>
            <a:rect b="b" l="l" r="r" t="t"/>
            <a:pathLst>
              <a:path extrusionOk="0" h="1152525" w="876300">
                <a:moveTo>
                  <a:pt x="875792" y="1152352"/>
                </a:moveTo>
                <a:lnTo>
                  <a:pt x="0" y="773126"/>
                </a:lnTo>
                <a:lnTo>
                  <a:pt x="65389" y="0"/>
                </a:lnTo>
              </a:path>
            </a:pathLst>
          </a:custGeom>
          <a:noFill/>
          <a:ln cap="flat" cmpd="sng" w="126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27" name="Google Shape;327;p25"/>
          <p:cNvSpPr/>
          <p:nvPr/>
        </p:nvSpPr>
        <p:spPr>
          <a:xfrm>
            <a:off x="2220092" y="2723973"/>
            <a:ext cx="1979930" cy="1659255"/>
          </a:xfrm>
          <a:custGeom>
            <a:rect b="b" l="l" r="r" t="t"/>
            <a:pathLst>
              <a:path extrusionOk="0" h="1659254" w="1979929">
                <a:moveTo>
                  <a:pt x="1054356" y="1658645"/>
                </a:moveTo>
                <a:lnTo>
                  <a:pt x="0" y="1202099"/>
                </a:lnTo>
                <a:lnTo>
                  <a:pt x="65389" y="428972"/>
                </a:lnTo>
                <a:lnTo>
                  <a:pt x="925576" y="0"/>
                </a:lnTo>
                <a:lnTo>
                  <a:pt x="1979932" y="456545"/>
                </a:lnTo>
                <a:lnTo>
                  <a:pt x="1914543" y="1229672"/>
                </a:lnTo>
                <a:lnTo>
                  <a:pt x="1054356" y="1658645"/>
                </a:lnTo>
                <a:close/>
              </a:path>
            </a:pathLst>
          </a:custGeom>
          <a:solidFill>
            <a:srgbClr val="FFFFFF">
              <a:alpha val="5882"/>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28" name="Google Shape;328;p25"/>
          <p:cNvSpPr/>
          <p:nvPr/>
        </p:nvSpPr>
        <p:spPr>
          <a:xfrm>
            <a:off x="2220092" y="2723973"/>
            <a:ext cx="1979930" cy="1659255"/>
          </a:xfrm>
          <a:custGeom>
            <a:rect b="b" l="l" r="r" t="t"/>
            <a:pathLst>
              <a:path extrusionOk="0" h="1659254" w="1979929">
                <a:moveTo>
                  <a:pt x="65389" y="428972"/>
                </a:moveTo>
                <a:lnTo>
                  <a:pt x="925576" y="0"/>
                </a:lnTo>
                <a:lnTo>
                  <a:pt x="1979932" y="456545"/>
                </a:lnTo>
                <a:lnTo>
                  <a:pt x="1914543" y="1229672"/>
                </a:lnTo>
                <a:lnTo>
                  <a:pt x="1054356" y="1658645"/>
                </a:lnTo>
                <a:lnTo>
                  <a:pt x="0" y="1202099"/>
                </a:lnTo>
                <a:lnTo>
                  <a:pt x="65389" y="428972"/>
                </a:lnTo>
                <a:close/>
              </a:path>
            </a:pathLst>
          </a:custGeom>
          <a:noFill/>
          <a:ln cap="flat" cmpd="sng" w="126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29" name="Google Shape;329;p25"/>
          <p:cNvSpPr/>
          <p:nvPr/>
        </p:nvSpPr>
        <p:spPr>
          <a:xfrm>
            <a:off x="1242215" y="1428574"/>
            <a:ext cx="1979930" cy="1659255"/>
          </a:xfrm>
          <a:custGeom>
            <a:rect b="b" l="l" r="r" t="t"/>
            <a:pathLst>
              <a:path extrusionOk="0" h="1659255" w="1979930">
                <a:moveTo>
                  <a:pt x="65389" y="428972"/>
                </a:moveTo>
                <a:lnTo>
                  <a:pt x="925576" y="0"/>
                </a:lnTo>
                <a:lnTo>
                  <a:pt x="1979932" y="456545"/>
                </a:lnTo>
                <a:lnTo>
                  <a:pt x="1914543" y="1229672"/>
                </a:lnTo>
                <a:lnTo>
                  <a:pt x="1054356" y="1658645"/>
                </a:lnTo>
                <a:lnTo>
                  <a:pt x="0" y="1202099"/>
                </a:lnTo>
                <a:lnTo>
                  <a:pt x="65389" y="428972"/>
                </a:lnTo>
                <a:close/>
              </a:path>
            </a:pathLst>
          </a:custGeom>
          <a:noFill/>
          <a:ln cap="flat" cmpd="sng" w="126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30" name="Google Shape;330;p25"/>
          <p:cNvSpPr/>
          <p:nvPr/>
        </p:nvSpPr>
        <p:spPr>
          <a:xfrm>
            <a:off x="9255716" y="4009849"/>
            <a:ext cx="1979930" cy="1659255"/>
          </a:xfrm>
          <a:custGeom>
            <a:rect b="b" l="l" r="r" t="t"/>
            <a:pathLst>
              <a:path extrusionOk="0" h="1659254" w="1979929">
                <a:moveTo>
                  <a:pt x="1054355" y="1658645"/>
                </a:moveTo>
                <a:lnTo>
                  <a:pt x="0" y="1202099"/>
                </a:lnTo>
                <a:lnTo>
                  <a:pt x="65389" y="428972"/>
                </a:lnTo>
                <a:lnTo>
                  <a:pt x="925576" y="0"/>
                </a:lnTo>
                <a:lnTo>
                  <a:pt x="1979932" y="456545"/>
                </a:lnTo>
                <a:lnTo>
                  <a:pt x="1914543" y="1229672"/>
                </a:lnTo>
                <a:lnTo>
                  <a:pt x="1054355" y="1658645"/>
                </a:lnTo>
                <a:close/>
              </a:path>
            </a:pathLst>
          </a:custGeom>
          <a:solidFill>
            <a:srgbClr val="FFFFFF">
              <a:alpha val="862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31" name="Google Shape;331;p25"/>
          <p:cNvSpPr/>
          <p:nvPr/>
        </p:nvSpPr>
        <p:spPr>
          <a:xfrm>
            <a:off x="9255716" y="4009849"/>
            <a:ext cx="1979930" cy="1659255"/>
          </a:xfrm>
          <a:custGeom>
            <a:rect b="b" l="l" r="r" t="t"/>
            <a:pathLst>
              <a:path extrusionOk="0" h="1659254" w="1979929">
                <a:moveTo>
                  <a:pt x="65389" y="428972"/>
                </a:moveTo>
                <a:lnTo>
                  <a:pt x="925576" y="0"/>
                </a:lnTo>
                <a:lnTo>
                  <a:pt x="1979932" y="456545"/>
                </a:lnTo>
                <a:lnTo>
                  <a:pt x="1914543" y="1229672"/>
                </a:lnTo>
                <a:lnTo>
                  <a:pt x="1054355" y="1658645"/>
                </a:lnTo>
                <a:lnTo>
                  <a:pt x="0" y="1202099"/>
                </a:lnTo>
                <a:lnTo>
                  <a:pt x="65389" y="428972"/>
                </a:lnTo>
                <a:close/>
              </a:path>
            </a:pathLst>
          </a:custGeom>
          <a:noFill/>
          <a:ln cap="flat" cmpd="sng" w="126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32" name="Google Shape;332;p25"/>
          <p:cNvSpPr/>
          <p:nvPr/>
        </p:nvSpPr>
        <p:spPr>
          <a:xfrm>
            <a:off x="10311681" y="5286200"/>
            <a:ext cx="1880870" cy="441959"/>
          </a:xfrm>
          <a:custGeom>
            <a:rect b="b" l="l" r="r" t="t"/>
            <a:pathLst>
              <a:path extrusionOk="0" h="441960" w="1880870">
                <a:moveTo>
                  <a:pt x="0" y="428972"/>
                </a:moveTo>
                <a:lnTo>
                  <a:pt x="860186" y="0"/>
                </a:lnTo>
                <a:lnTo>
                  <a:pt x="1880318" y="441725"/>
                </a:lnTo>
              </a:path>
            </a:pathLst>
          </a:custGeom>
          <a:noFill/>
          <a:ln cap="flat" cmpd="sng" w="126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33" name="Google Shape;333;p25"/>
          <p:cNvSpPr/>
          <p:nvPr/>
        </p:nvSpPr>
        <p:spPr>
          <a:xfrm>
            <a:off x="11474792" y="6147399"/>
            <a:ext cx="717550" cy="711200"/>
          </a:xfrm>
          <a:custGeom>
            <a:rect b="b" l="l" r="r" t="t"/>
            <a:pathLst>
              <a:path extrusionOk="0" h="711200" w="717550">
                <a:moveTo>
                  <a:pt x="717207" y="0"/>
                </a:moveTo>
                <a:lnTo>
                  <a:pt x="686042" y="368473"/>
                </a:lnTo>
                <a:lnTo>
                  <a:pt x="0" y="710600"/>
                </a:lnTo>
              </a:path>
            </a:pathLst>
          </a:custGeom>
          <a:noFill/>
          <a:ln cap="flat" cmpd="sng" w="126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34" name="Google Shape;334;p25"/>
          <p:cNvSpPr/>
          <p:nvPr/>
        </p:nvSpPr>
        <p:spPr>
          <a:xfrm>
            <a:off x="10246292" y="5715172"/>
            <a:ext cx="854075" cy="1143000"/>
          </a:xfrm>
          <a:custGeom>
            <a:rect b="b" l="l" r="r" t="t"/>
            <a:pathLst>
              <a:path extrusionOk="0" h="1143000" w="854075">
                <a:moveTo>
                  <a:pt x="853793" y="1142826"/>
                </a:moveTo>
                <a:lnTo>
                  <a:pt x="0" y="773126"/>
                </a:lnTo>
                <a:lnTo>
                  <a:pt x="65388" y="0"/>
                </a:lnTo>
              </a:path>
            </a:pathLst>
          </a:custGeom>
          <a:noFill/>
          <a:ln cap="flat" cmpd="sng" w="126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35" name="Google Shape;335;p25"/>
          <p:cNvSpPr/>
          <p:nvPr/>
        </p:nvSpPr>
        <p:spPr>
          <a:xfrm>
            <a:off x="10246293" y="2733499"/>
            <a:ext cx="1946275" cy="1659255"/>
          </a:xfrm>
          <a:custGeom>
            <a:rect b="b" l="l" r="r" t="t"/>
            <a:pathLst>
              <a:path extrusionOk="0" h="1659254" w="1946275">
                <a:moveTo>
                  <a:pt x="1054356" y="1658645"/>
                </a:moveTo>
                <a:lnTo>
                  <a:pt x="0" y="1202099"/>
                </a:lnTo>
                <a:lnTo>
                  <a:pt x="65388" y="428972"/>
                </a:lnTo>
                <a:lnTo>
                  <a:pt x="925576" y="0"/>
                </a:lnTo>
                <a:lnTo>
                  <a:pt x="1945706" y="441725"/>
                </a:lnTo>
                <a:lnTo>
                  <a:pt x="1945706" y="861209"/>
                </a:lnTo>
                <a:lnTo>
                  <a:pt x="1914542" y="1229672"/>
                </a:lnTo>
                <a:lnTo>
                  <a:pt x="1054356" y="1658645"/>
                </a:lnTo>
                <a:close/>
              </a:path>
            </a:pathLst>
          </a:custGeom>
          <a:solidFill>
            <a:srgbClr val="FFFFFF">
              <a:alpha val="5882"/>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36" name="Google Shape;336;p25"/>
          <p:cNvSpPr/>
          <p:nvPr/>
        </p:nvSpPr>
        <p:spPr>
          <a:xfrm>
            <a:off x="10311682" y="2733499"/>
            <a:ext cx="1880870" cy="441959"/>
          </a:xfrm>
          <a:custGeom>
            <a:rect b="b" l="l" r="r" t="t"/>
            <a:pathLst>
              <a:path extrusionOk="0" h="441960" w="1880870">
                <a:moveTo>
                  <a:pt x="0" y="428972"/>
                </a:moveTo>
                <a:lnTo>
                  <a:pt x="860187" y="0"/>
                </a:lnTo>
                <a:lnTo>
                  <a:pt x="1880317" y="441725"/>
                </a:lnTo>
              </a:path>
            </a:pathLst>
          </a:custGeom>
          <a:noFill/>
          <a:ln cap="flat" cmpd="sng" w="126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37" name="Google Shape;337;p25"/>
          <p:cNvSpPr/>
          <p:nvPr/>
        </p:nvSpPr>
        <p:spPr>
          <a:xfrm>
            <a:off x="10246293" y="3162472"/>
            <a:ext cx="1946275" cy="1229995"/>
          </a:xfrm>
          <a:custGeom>
            <a:rect b="b" l="l" r="r" t="t"/>
            <a:pathLst>
              <a:path extrusionOk="0" h="1229995" w="1946275">
                <a:moveTo>
                  <a:pt x="1945706" y="432237"/>
                </a:moveTo>
                <a:lnTo>
                  <a:pt x="1914542" y="800699"/>
                </a:lnTo>
                <a:lnTo>
                  <a:pt x="1054356" y="1229672"/>
                </a:lnTo>
                <a:lnTo>
                  <a:pt x="0" y="773126"/>
                </a:lnTo>
                <a:lnTo>
                  <a:pt x="65388" y="0"/>
                </a:lnTo>
              </a:path>
            </a:pathLst>
          </a:custGeom>
          <a:noFill/>
          <a:ln cap="flat" cmpd="sng" w="126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38" name="Google Shape;338;p25"/>
          <p:cNvSpPr/>
          <p:nvPr/>
        </p:nvSpPr>
        <p:spPr>
          <a:xfrm>
            <a:off x="11283882" y="4043489"/>
            <a:ext cx="908685" cy="1587500"/>
          </a:xfrm>
          <a:custGeom>
            <a:rect b="b" l="l" r="r" t="t"/>
            <a:pathLst>
              <a:path extrusionOk="0" h="1587500" w="908684">
                <a:moveTo>
                  <a:pt x="908117" y="1586937"/>
                </a:moveTo>
                <a:lnTo>
                  <a:pt x="0" y="1193234"/>
                </a:lnTo>
                <a:lnTo>
                  <a:pt x="5728" y="394693"/>
                </a:lnTo>
                <a:lnTo>
                  <a:pt x="908117" y="0"/>
                </a:lnTo>
                <a:lnTo>
                  <a:pt x="908117" y="1586937"/>
                </a:lnTo>
                <a:close/>
              </a:path>
            </a:pathLst>
          </a:custGeom>
          <a:solidFill>
            <a:srgbClr val="FFFFFF">
              <a:alpha val="2745"/>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39" name="Google Shape;339;p25"/>
          <p:cNvSpPr/>
          <p:nvPr/>
        </p:nvSpPr>
        <p:spPr>
          <a:xfrm>
            <a:off x="11289610" y="4043489"/>
            <a:ext cx="902969" cy="394970"/>
          </a:xfrm>
          <a:custGeom>
            <a:rect b="b" l="l" r="r" t="t"/>
            <a:pathLst>
              <a:path extrusionOk="0" h="394970" w="902970">
                <a:moveTo>
                  <a:pt x="0" y="394693"/>
                </a:moveTo>
                <a:lnTo>
                  <a:pt x="902388" y="0"/>
                </a:lnTo>
              </a:path>
            </a:pathLst>
          </a:custGeom>
          <a:noFill/>
          <a:ln cap="flat" cmpd="sng" w="126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40" name="Google Shape;340;p25"/>
          <p:cNvSpPr/>
          <p:nvPr/>
        </p:nvSpPr>
        <p:spPr>
          <a:xfrm>
            <a:off x="11283882" y="4438183"/>
            <a:ext cx="908685" cy="1192530"/>
          </a:xfrm>
          <a:custGeom>
            <a:rect b="b" l="l" r="r" t="t"/>
            <a:pathLst>
              <a:path extrusionOk="0" h="1192529" w="908684">
                <a:moveTo>
                  <a:pt x="908117" y="1192243"/>
                </a:moveTo>
                <a:lnTo>
                  <a:pt x="0" y="798540"/>
                </a:lnTo>
                <a:lnTo>
                  <a:pt x="5728" y="0"/>
                </a:lnTo>
              </a:path>
            </a:pathLst>
          </a:custGeom>
          <a:noFill/>
          <a:ln cap="flat" cmpd="sng" w="126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41" name="Google Shape;341;p25"/>
          <p:cNvSpPr/>
          <p:nvPr/>
        </p:nvSpPr>
        <p:spPr>
          <a:xfrm>
            <a:off x="11289611" y="1500314"/>
            <a:ext cx="902969" cy="394970"/>
          </a:xfrm>
          <a:custGeom>
            <a:rect b="b" l="l" r="r" t="t"/>
            <a:pathLst>
              <a:path extrusionOk="0" h="394969" w="902970">
                <a:moveTo>
                  <a:pt x="0" y="394693"/>
                </a:moveTo>
                <a:lnTo>
                  <a:pt x="902388" y="0"/>
                </a:lnTo>
              </a:path>
            </a:pathLst>
          </a:custGeom>
          <a:noFill/>
          <a:ln cap="flat" cmpd="sng" w="126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42" name="Google Shape;342;p25"/>
          <p:cNvSpPr/>
          <p:nvPr/>
        </p:nvSpPr>
        <p:spPr>
          <a:xfrm>
            <a:off x="11283883" y="1895008"/>
            <a:ext cx="908685" cy="1192530"/>
          </a:xfrm>
          <a:custGeom>
            <a:rect b="b" l="l" r="r" t="t"/>
            <a:pathLst>
              <a:path extrusionOk="0" h="1192530" w="908684">
                <a:moveTo>
                  <a:pt x="908116" y="1192242"/>
                </a:moveTo>
                <a:lnTo>
                  <a:pt x="0" y="798541"/>
                </a:lnTo>
                <a:lnTo>
                  <a:pt x="5728" y="0"/>
                </a:lnTo>
              </a:path>
            </a:pathLst>
          </a:custGeom>
          <a:noFill/>
          <a:ln cap="flat" cmpd="sng" w="126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43" name="Google Shape;343;p25"/>
          <p:cNvSpPr/>
          <p:nvPr/>
        </p:nvSpPr>
        <p:spPr>
          <a:xfrm>
            <a:off x="609600" y="36307"/>
            <a:ext cx="10972800" cy="6186170"/>
          </a:xfrm>
          <a:custGeom>
            <a:rect b="b" l="l" r="r" t="t"/>
            <a:pathLst>
              <a:path extrusionOk="0" h="6186170" w="10972800">
                <a:moveTo>
                  <a:pt x="0" y="0"/>
                </a:moveTo>
                <a:lnTo>
                  <a:pt x="10972799" y="0"/>
                </a:lnTo>
                <a:lnTo>
                  <a:pt x="10972799" y="6185699"/>
                </a:lnTo>
                <a:lnTo>
                  <a:pt x="0" y="6185699"/>
                </a:lnTo>
                <a:lnTo>
                  <a:pt x="0"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44" name="Google Shape;344;p25"/>
          <p:cNvSpPr/>
          <p:nvPr/>
        </p:nvSpPr>
        <p:spPr>
          <a:xfrm>
            <a:off x="609600" y="333487"/>
            <a:ext cx="10972800" cy="6186170"/>
          </a:xfrm>
          <a:custGeom>
            <a:rect b="b" l="l" r="r" t="t"/>
            <a:pathLst>
              <a:path extrusionOk="0" h="6186170" w="10972800">
                <a:moveTo>
                  <a:pt x="0" y="0"/>
                </a:moveTo>
                <a:lnTo>
                  <a:pt x="10972799" y="0"/>
                </a:lnTo>
                <a:lnTo>
                  <a:pt x="10972799" y="6185699"/>
                </a:lnTo>
                <a:lnTo>
                  <a:pt x="0" y="6185699"/>
                </a:lnTo>
                <a:lnTo>
                  <a:pt x="0"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45" name="Google Shape;345;p25"/>
          <p:cNvSpPr/>
          <p:nvPr/>
        </p:nvSpPr>
        <p:spPr>
          <a:xfrm>
            <a:off x="6081656" y="0"/>
            <a:ext cx="4906010" cy="678180"/>
          </a:xfrm>
          <a:custGeom>
            <a:rect b="b" l="l" r="r" t="t"/>
            <a:pathLst>
              <a:path extrusionOk="0" h="678180" w="4906009">
                <a:moveTo>
                  <a:pt x="4905599" y="0"/>
                </a:moveTo>
                <a:lnTo>
                  <a:pt x="4905599" y="677789"/>
                </a:lnTo>
                <a:lnTo>
                  <a:pt x="0" y="677789"/>
                </a:lnTo>
                <a:lnTo>
                  <a:pt x="0" y="0"/>
                </a:lnTo>
                <a:lnTo>
                  <a:pt x="4905599" y="0"/>
                </a:lnTo>
                <a:close/>
              </a:path>
            </a:pathLst>
          </a:custGeom>
          <a:solidFill>
            <a:srgbClr val="F4F4F4"/>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46" name="Google Shape;346;p25"/>
          <p:cNvSpPr/>
          <p:nvPr/>
        </p:nvSpPr>
        <p:spPr>
          <a:xfrm>
            <a:off x="6081656" y="0"/>
            <a:ext cx="4906010" cy="678180"/>
          </a:xfrm>
          <a:custGeom>
            <a:rect b="b" l="l" r="r" t="t"/>
            <a:pathLst>
              <a:path extrusionOk="0" h="678180" w="4906009">
                <a:moveTo>
                  <a:pt x="4905599" y="0"/>
                </a:moveTo>
                <a:lnTo>
                  <a:pt x="4905599" y="677789"/>
                </a:lnTo>
                <a:lnTo>
                  <a:pt x="0" y="677789"/>
                </a:lnTo>
                <a:lnTo>
                  <a:pt x="0" y="0"/>
                </a:lnTo>
              </a:path>
            </a:pathLst>
          </a:custGeom>
          <a:noFill/>
          <a:ln cap="flat" cmpd="sng" w="15850">
            <a:solidFill>
              <a:srgbClr val="6C6864"/>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47" name="Google Shape;347;p25"/>
          <p:cNvSpPr/>
          <p:nvPr/>
        </p:nvSpPr>
        <p:spPr>
          <a:xfrm>
            <a:off x="6198794" y="0"/>
            <a:ext cx="4674235" cy="602615"/>
          </a:xfrm>
          <a:custGeom>
            <a:rect b="b" l="l" r="r" t="t"/>
            <a:pathLst>
              <a:path extrusionOk="0" h="602615" w="4674234">
                <a:moveTo>
                  <a:pt x="4673699" y="0"/>
                </a:moveTo>
                <a:lnTo>
                  <a:pt x="4673699" y="602490"/>
                </a:lnTo>
                <a:lnTo>
                  <a:pt x="0" y="602490"/>
                </a:lnTo>
                <a:lnTo>
                  <a:pt x="0" y="0"/>
                </a:lnTo>
                <a:lnTo>
                  <a:pt x="4673699" y="0"/>
                </a:lnTo>
                <a:close/>
              </a:path>
            </a:pathLst>
          </a:custGeom>
          <a:solidFill>
            <a:srgbClr val="CCAE0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48" name="Google Shape;348;p25"/>
          <p:cNvSpPr txBox="1"/>
          <p:nvPr>
            <p:ph type="title"/>
          </p:nvPr>
        </p:nvSpPr>
        <p:spPr>
          <a:xfrm>
            <a:off x="923855" y="791545"/>
            <a:ext cx="10359753" cy="597599"/>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SzPts val="1400"/>
              <a:buNone/>
            </a:pPr>
            <a:r>
              <a:rPr lang="en-US" sz="3800">
                <a:solidFill>
                  <a:srgbClr val="6EA0B0"/>
                </a:solidFill>
                <a:latin typeface="Century Gothic"/>
                <a:ea typeface="Century Gothic"/>
                <a:cs typeface="Century Gothic"/>
                <a:sym typeface="Century Gothic"/>
              </a:rPr>
              <a:t>IEMC Graduating Class 2017-2023</a:t>
            </a:r>
            <a:endParaRPr sz="3800">
              <a:latin typeface="Century Gothic"/>
              <a:ea typeface="Century Gothic"/>
              <a:cs typeface="Century Gothic"/>
              <a:sym typeface="Century Gothic"/>
            </a:endParaRPr>
          </a:p>
        </p:txBody>
      </p:sp>
      <p:graphicFrame>
        <p:nvGraphicFramePr>
          <p:cNvPr id="349" name="Google Shape;349;p25"/>
          <p:cNvGraphicFramePr/>
          <p:nvPr/>
        </p:nvGraphicFramePr>
        <p:xfrm>
          <a:off x="1478577" y="4592969"/>
          <a:ext cx="3000000" cy="3000000"/>
        </p:xfrm>
        <a:graphic>
          <a:graphicData uri="http://schemas.openxmlformats.org/drawingml/2006/table">
            <a:tbl>
              <a:tblPr bandRow="1" firstRow="1">
                <a:noFill/>
                <a:tableStyleId>{2B94524C-52AE-4D6F-884D-460441A53AD0}</a:tableStyleId>
              </a:tblPr>
              <a:tblGrid>
                <a:gridCol w="5448800"/>
                <a:gridCol w="2651575"/>
                <a:gridCol w="1393350"/>
              </a:tblGrid>
              <a:tr h="431975">
                <a:tc>
                  <a:txBody>
                    <a:bodyPr/>
                    <a:lstStyle/>
                    <a:p>
                      <a:pPr indent="0" lvl="0" marL="0" marR="0" rtl="0" algn="l">
                        <a:lnSpc>
                          <a:spcPct val="100000"/>
                        </a:lnSpc>
                        <a:spcBef>
                          <a:spcPts val="0"/>
                        </a:spcBef>
                        <a:spcAft>
                          <a:spcPts val="0"/>
                        </a:spcAft>
                        <a:buClr>
                          <a:srgbClr val="000000"/>
                        </a:buClr>
                        <a:buSzPts val="2200"/>
                        <a:buFont typeface="Arial"/>
                        <a:buNone/>
                      </a:pPr>
                      <a:r>
                        <a:t/>
                      </a:r>
                      <a:endParaRPr sz="2200" u="none" cap="none" strike="noStrike">
                        <a:latin typeface="Times New Roman"/>
                        <a:ea typeface="Times New Roman"/>
                        <a:cs typeface="Times New Roman"/>
                        <a:sym typeface="Times New Roman"/>
                      </a:endParaRPr>
                    </a:p>
                  </a:txBody>
                  <a:tcPr marT="0" marB="0" marR="0" marL="0"/>
                </a:tc>
                <a:tc>
                  <a:txBody>
                    <a:bodyPr/>
                    <a:lstStyle/>
                    <a:p>
                      <a:pPr indent="0" lvl="0" marL="598805" marR="0" rtl="0" algn="l">
                        <a:lnSpc>
                          <a:spcPct val="100000"/>
                        </a:lnSpc>
                        <a:spcBef>
                          <a:spcPts val="0"/>
                        </a:spcBef>
                        <a:spcAft>
                          <a:spcPts val="0"/>
                        </a:spcAft>
                        <a:buClr>
                          <a:srgbClr val="000000"/>
                        </a:buClr>
                        <a:buSzPts val="2400"/>
                        <a:buFont typeface="Arial"/>
                        <a:buNone/>
                      </a:pPr>
                      <a:r>
                        <a:rPr lang="en-US" sz="2400" u="none" cap="none" strike="noStrike">
                          <a:solidFill>
                            <a:srgbClr val="3B3B3B"/>
                          </a:solidFill>
                          <a:latin typeface="Century Gothic"/>
                          <a:ea typeface="Century Gothic"/>
                          <a:cs typeface="Century Gothic"/>
                          <a:sym typeface="Century Gothic"/>
                        </a:rPr>
                        <a:t>MEMCA</a:t>
                      </a:r>
                      <a:endParaRPr sz="2400" u="none" cap="none" strike="noStrike">
                        <a:latin typeface="Century Gothic"/>
                        <a:ea typeface="Century Gothic"/>
                        <a:cs typeface="Century Gothic"/>
                        <a:sym typeface="Century Gothic"/>
                      </a:endParaRPr>
                    </a:p>
                  </a:txBody>
                  <a:tcPr marT="36825" marB="0" marR="0" marL="0"/>
                </a:tc>
                <a:tc>
                  <a:txBody>
                    <a:bodyPr/>
                    <a:lstStyle/>
                    <a:p>
                      <a:pPr indent="0" lvl="0" marL="300990" marR="0" rtl="0" algn="l">
                        <a:lnSpc>
                          <a:spcPct val="100000"/>
                        </a:lnSpc>
                        <a:spcBef>
                          <a:spcPts val="0"/>
                        </a:spcBef>
                        <a:spcAft>
                          <a:spcPts val="0"/>
                        </a:spcAft>
                        <a:buClr>
                          <a:srgbClr val="000000"/>
                        </a:buClr>
                        <a:buSzPts val="2400"/>
                        <a:buFont typeface="Arial"/>
                        <a:buNone/>
                      </a:pPr>
                      <a:r>
                        <a:rPr lang="en-US" sz="2400" u="none" cap="none" strike="noStrike">
                          <a:solidFill>
                            <a:srgbClr val="3B3B3B"/>
                          </a:solidFill>
                          <a:latin typeface="Century Gothic"/>
                          <a:ea typeface="Century Gothic"/>
                          <a:cs typeface="Century Gothic"/>
                          <a:sym typeface="Century Gothic"/>
                        </a:rPr>
                        <a:t>IEMC</a:t>
                      </a:r>
                      <a:endParaRPr sz="2400" u="none" cap="none" strike="noStrike">
                        <a:latin typeface="Century Gothic"/>
                        <a:ea typeface="Century Gothic"/>
                        <a:cs typeface="Century Gothic"/>
                        <a:sym typeface="Century Gothic"/>
                      </a:endParaRPr>
                    </a:p>
                  </a:txBody>
                  <a:tcPr marT="36825" marB="0" marR="0" marL="0"/>
                </a:tc>
              </a:tr>
              <a:tr h="428625">
                <a:tc>
                  <a:txBody>
                    <a:bodyPr/>
                    <a:lstStyle/>
                    <a:p>
                      <a:pPr indent="0" lvl="0" marL="31750" marR="0" rtl="0" algn="l">
                        <a:lnSpc>
                          <a:spcPct val="100000"/>
                        </a:lnSpc>
                        <a:spcBef>
                          <a:spcPts val="0"/>
                        </a:spcBef>
                        <a:spcAft>
                          <a:spcPts val="0"/>
                        </a:spcAft>
                        <a:buClr>
                          <a:srgbClr val="000000"/>
                        </a:buClr>
                        <a:buSzPts val="2400"/>
                        <a:buFont typeface="Arial"/>
                        <a:buNone/>
                      </a:pPr>
                      <a:r>
                        <a:rPr lang="en-US" sz="2400" u="none" cap="none" strike="noStrike">
                          <a:solidFill>
                            <a:srgbClr val="3B3B3B"/>
                          </a:solidFill>
                          <a:latin typeface="Century Gothic"/>
                          <a:ea typeface="Century Gothic"/>
                          <a:cs typeface="Century Gothic"/>
                          <a:sym typeface="Century Gothic"/>
                        </a:rPr>
                        <a:t>-Average Credits Earned</a:t>
                      </a:r>
                      <a:endParaRPr sz="2400" u="none" cap="none" strike="noStrike">
                        <a:latin typeface="Century Gothic"/>
                        <a:ea typeface="Century Gothic"/>
                        <a:cs typeface="Century Gothic"/>
                        <a:sym typeface="Century Gothic"/>
                      </a:endParaRPr>
                    </a:p>
                  </a:txBody>
                  <a:tcPr marT="33650" marB="0" marR="0" marL="0"/>
                </a:tc>
                <a:tc>
                  <a:txBody>
                    <a:bodyPr/>
                    <a:lstStyle/>
                    <a:p>
                      <a:pPr indent="0" lvl="0" marL="79375" marR="0" rtl="0" algn="ctr">
                        <a:lnSpc>
                          <a:spcPct val="100000"/>
                        </a:lnSpc>
                        <a:spcBef>
                          <a:spcPts val="0"/>
                        </a:spcBef>
                        <a:spcAft>
                          <a:spcPts val="0"/>
                        </a:spcAft>
                        <a:buClr>
                          <a:srgbClr val="000000"/>
                        </a:buClr>
                        <a:buSzPts val="2400"/>
                        <a:buFont typeface="Arial"/>
                        <a:buNone/>
                      </a:pPr>
                      <a:r>
                        <a:rPr lang="en-US" sz="2400" u="none" cap="none" strike="noStrike">
                          <a:solidFill>
                            <a:srgbClr val="3B3B3B"/>
                          </a:solidFill>
                          <a:latin typeface="Century Gothic"/>
                          <a:ea typeface="Century Gothic"/>
                          <a:cs typeface="Century Gothic"/>
                          <a:sym typeface="Century Gothic"/>
                        </a:rPr>
                        <a:t>49.5</a:t>
                      </a:r>
                      <a:endParaRPr sz="2400" u="none" cap="none" strike="noStrike">
                        <a:latin typeface="Century Gothic"/>
                        <a:ea typeface="Century Gothic"/>
                        <a:cs typeface="Century Gothic"/>
                        <a:sym typeface="Century Gothic"/>
                      </a:endParaRPr>
                    </a:p>
                  </a:txBody>
                  <a:tcPr marT="33650" marB="0" marR="0" marL="0"/>
                </a:tc>
                <a:tc>
                  <a:txBody>
                    <a:bodyPr/>
                    <a:lstStyle/>
                    <a:p>
                      <a:pPr indent="0" lvl="0" marL="304165" marR="0" rtl="0" algn="l">
                        <a:lnSpc>
                          <a:spcPct val="100000"/>
                        </a:lnSpc>
                        <a:spcBef>
                          <a:spcPts val="0"/>
                        </a:spcBef>
                        <a:spcAft>
                          <a:spcPts val="0"/>
                        </a:spcAft>
                        <a:buClr>
                          <a:srgbClr val="000000"/>
                        </a:buClr>
                        <a:buSzPts val="2400"/>
                        <a:buFont typeface="Arial"/>
                        <a:buNone/>
                      </a:pPr>
                      <a:r>
                        <a:rPr lang="en-US" sz="2400" u="none" cap="none" strike="noStrike">
                          <a:solidFill>
                            <a:srgbClr val="3B3B3B"/>
                          </a:solidFill>
                          <a:latin typeface="Century Gothic"/>
                          <a:ea typeface="Century Gothic"/>
                          <a:cs typeface="Century Gothic"/>
                          <a:sym typeface="Century Gothic"/>
                        </a:rPr>
                        <a:t>45</a:t>
                      </a:r>
                      <a:endParaRPr sz="2400" u="none" cap="none" strike="noStrike">
                        <a:latin typeface="Century Gothic"/>
                        <a:ea typeface="Century Gothic"/>
                        <a:cs typeface="Century Gothic"/>
                        <a:sym typeface="Century Gothic"/>
                      </a:endParaRPr>
                    </a:p>
                  </a:txBody>
                  <a:tcPr marT="33650" marB="0" marR="0" marL="0"/>
                </a:tc>
              </a:tr>
              <a:tr h="116950">
                <a:tc>
                  <a:txBody>
                    <a:bodyPr/>
                    <a:lstStyle/>
                    <a:p>
                      <a:pPr indent="0" lvl="0" marL="31750" marR="0" rtl="0" algn="l">
                        <a:lnSpc>
                          <a:spcPct val="100000"/>
                        </a:lnSpc>
                        <a:spcBef>
                          <a:spcPts val="0"/>
                        </a:spcBef>
                        <a:spcAft>
                          <a:spcPts val="0"/>
                        </a:spcAft>
                        <a:buClr>
                          <a:srgbClr val="000000"/>
                        </a:buClr>
                        <a:buSzPts val="2400"/>
                        <a:buFont typeface="Arial"/>
                        <a:buNone/>
                      </a:pPr>
                      <a:r>
                        <a:rPr lang="en-US" sz="2400" u="none" cap="none" strike="noStrike">
                          <a:solidFill>
                            <a:srgbClr val="3B3B3B"/>
                          </a:solidFill>
                          <a:latin typeface="Century Gothic"/>
                          <a:ea typeface="Century Gothic"/>
                          <a:cs typeface="Century Gothic"/>
                          <a:sym typeface="Century Gothic"/>
                        </a:rPr>
                        <a:t>-Average GPA</a:t>
                      </a:r>
                      <a:endParaRPr sz="2400" u="none" cap="none" strike="noStrike">
                        <a:latin typeface="Century Gothic"/>
                        <a:ea typeface="Century Gothic"/>
                        <a:cs typeface="Century Gothic"/>
                        <a:sym typeface="Century Gothic"/>
                      </a:endParaRPr>
                    </a:p>
                  </a:txBody>
                  <a:tcPr marT="33650" marB="0" marR="0" marL="0"/>
                </a:tc>
                <a:tc>
                  <a:txBody>
                    <a:bodyPr/>
                    <a:lstStyle/>
                    <a:p>
                      <a:pPr indent="0" lvl="0" marL="79375" marR="0" rtl="0" algn="ctr">
                        <a:lnSpc>
                          <a:spcPct val="100000"/>
                        </a:lnSpc>
                        <a:spcBef>
                          <a:spcPts val="0"/>
                        </a:spcBef>
                        <a:spcAft>
                          <a:spcPts val="0"/>
                        </a:spcAft>
                        <a:buClr>
                          <a:srgbClr val="000000"/>
                        </a:buClr>
                        <a:buSzPts val="2400"/>
                        <a:buFont typeface="Arial"/>
                        <a:buNone/>
                      </a:pPr>
                      <a:r>
                        <a:rPr lang="en-US" sz="2400" u="none" cap="none" strike="noStrike">
                          <a:solidFill>
                            <a:srgbClr val="3B3B3B"/>
                          </a:solidFill>
                          <a:latin typeface="Century Gothic"/>
                          <a:ea typeface="Century Gothic"/>
                          <a:cs typeface="Century Gothic"/>
                          <a:sym typeface="Century Gothic"/>
                        </a:rPr>
                        <a:t>2.93</a:t>
                      </a:r>
                      <a:endParaRPr sz="2400" u="none" cap="none" strike="noStrike">
                        <a:latin typeface="Century Gothic"/>
                        <a:ea typeface="Century Gothic"/>
                        <a:cs typeface="Century Gothic"/>
                        <a:sym typeface="Century Gothic"/>
                      </a:endParaRPr>
                    </a:p>
                  </a:txBody>
                  <a:tcPr marT="33650" marB="0" marR="0" marL="0"/>
                </a:tc>
                <a:tc>
                  <a:txBody>
                    <a:bodyPr/>
                    <a:lstStyle/>
                    <a:p>
                      <a:pPr indent="0" lvl="0" marL="304165" marR="0" rtl="0" algn="l">
                        <a:lnSpc>
                          <a:spcPct val="100000"/>
                        </a:lnSpc>
                        <a:spcBef>
                          <a:spcPts val="0"/>
                        </a:spcBef>
                        <a:spcAft>
                          <a:spcPts val="0"/>
                        </a:spcAft>
                        <a:buClr>
                          <a:srgbClr val="000000"/>
                        </a:buClr>
                        <a:buSzPts val="2400"/>
                        <a:buFont typeface="Arial"/>
                        <a:buNone/>
                      </a:pPr>
                      <a:r>
                        <a:rPr lang="en-US" sz="2400" u="none" cap="none" strike="noStrike">
                          <a:solidFill>
                            <a:srgbClr val="3B3B3B"/>
                          </a:solidFill>
                          <a:latin typeface="Century Gothic"/>
                          <a:ea typeface="Century Gothic"/>
                          <a:cs typeface="Century Gothic"/>
                          <a:sym typeface="Century Gothic"/>
                        </a:rPr>
                        <a:t>3.12</a:t>
                      </a:r>
                      <a:endParaRPr sz="2400" u="none" cap="none" strike="noStrike">
                        <a:latin typeface="Century Gothic"/>
                        <a:ea typeface="Century Gothic"/>
                        <a:cs typeface="Century Gothic"/>
                        <a:sym typeface="Century Gothic"/>
                      </a:endParaRPr>
                    </a:p>
                  </a:txBody>
                  <a:tcPr marT="33650" marB="0" marR="0" marL="0"/>
                </a:tc>
              </a:tr>
              <a:tr h="431975">
                <a:tc>
                  <a:txBody>
                    <a:bodyPr/>
                    <a:lstStyle/>
                    <a:p>
                      <a:pPr indent="0" lvl="0" marL="31750" marR="0" rtl="0" algn="l">
                        <a:lnSpc>
                          <a:spcPct val="100000"/>
                        </a:lnSpc>
                        <a:spcBef>
                          <a:spcPts val="0"/>
                        </a:spcBef>
                        <a:spcAft>
                          <a:spcPts val="0"/>
                        </a:spcAft>
                        <a:buClr>
                          <a:srgbClr val="000000"/>
                        </a:buClr>
                        <a:buSzPts val="2400"/>
                        <a:buFont typeface="Arial"/>
                        <a:buNone/>
                      </a:pPr>
                      <a:r>
                        <a:t/>
                      </a:r>
                      <a:endParaRPr sz="2400" u="none" cap="none" strike="noStrike">
                        <a:latin typeface="Century Gothic"/>
                        <a:ea typeface="Century Gothic"/>
                        <a:cs typeface="Century Gothic"/>
                        <a:sym typeface="Century Gothic"/>
                      </a:endParaRPr>
                    </a:p>
                  </a:txBody>
                  <a:tcPr marT="33650" marB="0" marR="0" marL="0"/>
                </a:tc>
                <a:tc>
                  <a:txBody>
                    <a:bodyPr/>
                    <a:lstStyle/>
                    <a:p>
                      <a:pPr indent="0" lvl="0" marL="62864" marR="0" rtl="0" algn="ctr">
                        <a:lnSpc>
                          <a:spcPct val="100000"/>
                        </a:lnSpc>
                        <a:spcBef>
                          <a:spcPts val="0"/>
                        </a:spcBef>
                        <a:spcAft>
                          <a:spcPts val="0"/>
                        </a:spcAft>
                        <a:buClr>
                          <a:srgbClr val="000000"/>
                        </a:buClr>
                        <a:buSzPts val="2400"/>
                        <a:buFont typeface="Arial"/>
                        <a:buNone/>
                      </a:pPr>
                      <a:r>
                        <a:t/>
                      </a:r>
                      <a:endParaRPr sz="2400" u="none" cap="none" strike="noStrike">
                        <a:latin typeface="Century Gothic"/>
                        <a:ea typeface="Century Gothic"/>
                        <a:cs typeface="Century Gothic"/>
                        <a:sym typeface="Century Gothic"/>
                      </a:endParaRPr>
                    </a:p>
                  </a:txBody>
                  <a:tcPr marT="33650" marB="0" marR="0" marL="0"/>
                </a:tc>
                <a:tc>
                  <a:txBody>
                    <a:bodyPr/>
                    <a:lstStyle/>
                    <a:p>
                      <a:pPr indent="0" lvl="0" marL="0" marR="0" rtl="0" algn="l">
                        <a:lnSpc>
                          <a:spcPct val="100000"/>
                        </a:lnSpc>
                        <a:spcBef>
                          <a:spcPts val="0"/>
                        </a:spcBef>
                        <a:spcAft>
                          <a:spcPts val="0"/>
                        </a:spcAft>
                        <a:buClr>
                          <a:srgbClr val="000000"/>
                        </a:buClr>
                        <a:buSzPts val="2400"/>
                        <a:buFont typeface="Arial"/>
                        <a:buNone/>
                      </a:pPr>
                      <a:r>
                        <a:t/>
                      </a:r>
                      <a:endParaRPr sz="2400" u="none" cap="none" strike="noStrike">
                        <a:latin typeface="Century Gothic"/>
                        <a:ea typeface="Century Gothic"/>
                        <a:cs typeface="Century Gothic"/>
                        <a:sym typeface="Century Gothic"/>
                      </a:endParaRPr>
                    </a:p>
                  </a:txBody>
                  <a:tcPr marT="33650" marB="0" marR="0" marL="0"/>
                </a:tc>
              </a:tr>
            </a:tbl>
          </a:graphicData>
        </a:graphic>
      </p:graphicFrame>
      <p:sp>
        <p:nvSpPr>
          <p:cNvPr id="350" name="Google Shape;350;p25"/>
          <p:cNvSpPr txBox="1"/>
          <p:nvPr/>
        </p:nvSpPr>
        <p:spPr>
          <a:xfrm>
            <a:off x="5498551" y="1536200"/>
            <a:ext cx="5186400" cy="2460300"/>
          </a:xfrm>
          <a:prstGeom prst="rect">
            <a:avLst/>
          </a:prstGeom>
          <a:noFill/>
          <a:ln>
            <a:noFill/>
          </a:ln>
        </p:spPr>
        <p:txBody>
          <a:bodyPr anchorCtr="0" anchor="t" bIns="0" lIns="0" spcFirstLastPara="1" rIns="0" wrap="square" tIns="12700">
            <a:spAutoFit/>
          </a:bodyPr>
          <a:lstStyle/>
          <a:p>
            <a:pPr indent="-355600" lvl="0" marL="457200" marR="0" rtl="0" algn="l">
              <a:lnSpc>
                <a:spcPct val="115000"/>
              </a:lnSpc>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Total Number of Students: 59</a:t>
            </a:r>
            <a:endParaRPr b="0" i="0" sz="2000" u="none" cap="none" strike="noStrike">
              <a:solidFill>
                <a:schemeClr val="dk1"/>
              </a:solidFill>
              <a:latin typeface="Arial"/>
              <a:ea typeface="Arial"/>
              <a:cs typeface="Arial"/>
              <a:sym typeface="Arial"/>
            </a:endParaRPr>
          </a:p>
          <a:p>
            <a:pPr indent="-355600" lvl="0" marL="457200" marR="0" rtl="0" algn="l">
              <a:lnSpc>
                <a:spcPct val="115000"/>
              </a:lnSpc>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Total Credits Earned: 2,563</a:t>
            </a:r>
            <a:endParaRPr b="0" i="0" sz="2000" u="none" cap="none" strike="noStrike">
              <a:solidFill>
                <a:schemeClr val="dk1"/>
              </a:solidFill>
              <a:latin typeface="Arial"/>
              <a:ea typeface="Arial"/>
              <a:cs typeface="Arial"/>
              <a:sym typeface="Arial"/>
            </a:endParaRPr>
          </a:p>
          <a:p>
            <a:pPr indent="-355600" lvl="0" marL="457200" marR="0" rtl="0" algn="l">
              <a:lnSpc>
                <a:spcPct val="115000"/>
              </a:lnSpc>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29 Transferred  &amp; 21 Cont at MCCC  </a:t>
            </a:r>
            <a:endParaRPr b="0" i="0" sz="2000" u="none" cap="none" strike="noStrike">
              <a:solidFill>
                <a:schemeClr val="dk1"/>
              </a:solidFill>
              <a:latin typeface="Arial"/>
              <a:ea typeface="Arial"/>
              <a:cs typeface="Arial"/>
              <a:sym typeface="Arial"/>
            </a:endParaRPr>
          </a:p>
          <a:p>
            <a:pPr indent="-355600" lvl="0" marL="457200" marR="0" rtl="0" algn="l">
              <a:lnSpc>
                <a:spcPct val="115000"/>
              </a:lnSpc>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6 Associate’s Degrees</a:t>
            </a:r>
            <a:endParaRPr b="0" i="0" sz="2000" u="none" cap="none" strike="noStrike">
              <a:solidFill>
                <a:schemeClr val="dk1"/>
              </a:solidFill>
              <a:latin typeface="Arial"/>
              <a:ea typeface="Arial"/>
              <a:cs typeface="Arial"/>
              <a:sym typeface="Arial"/>
            </a:endParaRPr>
          </a:p>
          <a:p>
            <a:pPr indent="-355600" lvl="0" marL="457200" marR="0" rtl="0" algn="l">
              <a:lnSpc>
                <a:spcPct val="115000"/>
              </a:lnSpc>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6 Certifications </a:t>
            </a:r>
            <a:endParaRPr b="0" i="0" sz="2000" u="none" cap="none" strike="noStrike">
              <a:solidFill>
                <a:schemeClr val="dk1"/>
              </a:solidFill>
              <a:latin typeface="Arial"/>
              <a:ea typeface="Arial"/>
              <a:cs typeface="Arial"/>
              <a:sym typeface="Arial"/>
            </a:endParaRPr>
          </a:p>
          <a:p>
            <a:pPr indent="-355600" lvl="0" marL="457200" marR="0" rtl="0" algn="l">
              <a:lnSpc>
                <a:spcPct val="115000"/>
              </a:lnSpc>
              <a:spcBef>
                <a:spcPts val="0"/>
              </a:spcBef>
              <a:spcAft>
                <a:spcPts val="0"/>
              </a:spcAft>
              <a:buClr>
                <a:schemeClr val="dk1"/>
              </a:buClr>
              <a:buSzPts val="2000"/>
              <a:buFont typeface="Times New Roman"/>
              <a:buChar char="●"/>
            </a:pPr>
            <a:r>
              <a:rPr b="0" i="0" lang="en-US" sz="2000" u="none" cap="none" strike="noStrike">
                <a:solidFill>
                  <a:schemeClr val="dk1"/>
                </a:solidFill>
                <a:latin typeface="Arial"/>
                <a:ea typeface="Arial"/>
                <a:cs typeface="Arial"/>
                <a:sym typeface="Arial"/>
              </a:rPr>
              <a:t>Money Saved over: $371,631</a:t>
            </a:r>
            <a:endParaRPr b="0" i="0" sz="2000" u="none" cap="none" strike="noStrike">
              <a:solidFill>
                <a:schemeClr val="dk1"/>
              </a:solidFill>
              <a:latin typeface="Arial"/>
              <a:ea typeface="Arial"/>
              <a:cs typeface="Arial"/>
              <a:sym typeface="Arial"/>
            </a:endParaRPr>
          </a:p>
          <a:p>
            <a:pPr indent="-355600" lvl="0" marL="457200" marR="0" rtl="0" algn="l">
              <a:lnSpc>
                <a:spcPct val="115000"/>
              </a:lnSpc>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Scholarships offered over: $306,500</a:t>
            </a:r>
            <a:r>
              <a:rPr b="0" i="0" lang="en-US" sz="2000" u="none" cap="none" strike="noStrike">
                <a:solidFill>
                  <a:schemeClr val="lt1"/>
                </a:solidFill>
                <a:latin typeface="Arial"/>
                <a:ea typeface="Arial"/>
                <a:cs typeface="Arial"/>
                <a:sym typeface="Arial"/>
              </a:rPr>
              <a:t>40</a:t>
            </a:r>
            <a:r>
              <a:rPr b="0" i="0" lang="en-US" sz="2100" u="none" cap="none" strike="noStrike">
                <a:solidFill>
                  <a:schemeClr val="dk1"/>
                </a:solidFill>
                <a:highlight>
                  <a:schemeClr val="lt1"/>
                </a:highlight>
                <a:latin typeface="Arial"/>
                <a:ea typeface="Arial"/>
                <a:cs typeface="Arial"/>
                <a:sym typeface="Arial"/>
              </a:rPr>
              <a:t> </a:t>
            </a:r>
            <a:endParaRPr b="0" i="0" sz="2000" u="none" cap="none" strike="noStrike">
              <a:solidFill>
                <a:schemeClr val="dk1"/>
              </a:solidFill>
              <a:latin typeface="Century Gothic"/>
              <a:ea typeface="Century Gothic"/>
              <a:cs typeface="Century Gothic"/>
              <a:sym typeface="Century Gothic"/>
            </a:endParaRPr>
          </a:p>
        </p:txBody>
      </p:sp>
      <p:sp>
        <p:nvSpPr>
          <p:cNvPr id="351" name="Google Shape;351;p25"/>
          <p:cNvSpPr/>
          <p:nvPr/>
        </p:nvSpPr>
        <p:spPr>
          <a:xfrm>
            <a:off x="1065850" y="1490299"/>
            <a:ext cx="3843503" cy="2882627"/>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27"/>
          <p:cNvSpPr txBox="1"/>
          <p:nvPr/>
        </p:nvSpPr>
        <p:spPr>
          <a:xfrm>
            <a:off x="2779525" y="405050"/>
            <a:ext cx="8045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rgbClr val="FF00FF"/>
              </a:highlight>
              <a:latin typeface="Calibri"/>
              <a:ea typeface="Calibri"/>
              <a:cs typeface="Calibri"/>
              <a:sym typeface="Calibri"/>
            </a:endParaRPr>
          </a:p>
        </p:txBody>
      </p:sp>
      <p:pic>
        <p:nvPicPr>
          <p:cNvPr id="357" name="Google Shape;357;p27"/>
          <p:cNvPicPr preferRelativeResize="0"/>
          <p:nvPr/>
        </p:nvPicPr>
        <p:blipFill rotWithShape="1">
          <a:blip r:embed="rId3">
            <a:alphaModFix/>
          </a:blip>
          <a:srcRect b="0" l="0" r="0" t="0"/>
          <a:stretch/>
        </p:blipFill>
        <p:spPr>
          <a:xfrm>
            <a:off x="6630043" y="405050"/>
            <a:ext cx="4655364" cy="5747949"/>
          </a:xfrm>
          <a:prstGeom prst="rect">
            <a:avLst/>
          </a:prstGeom>
          <a:noFill/>
          <a:ln>
            <a:noFill/>
          </a:ln>
        </p:spPr>
      </p:pic>
      <p:pic>
        <p:nvPicPr>
          <p:cNvPr id="358" name="Google Shape;358;p27"/>
          <p:cNvPicPr preferRelativeResize="0"/>
          <p:nvPr/>
        </p:nvPicPr>
        <p:blipFill rotWithShape="1">
          <a:blip r:embed="rId4">
            <a:alphaModFix/>
          </a:blip>
          <a:srcRect b="0" l="0" r="0" t="0"/>
          <a:stretch/>
        </p:blipFill>
        <p:spPr>
          <a:xfrm>
            <a:off x="772175" y="612200"/>
            <a:ext cx="4504330" cy="57479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pic>
        <p:nvPicPr>
          <p:cNvPr id="363" name="Google Shape;363;g11f93dad405_2_12"/>
          <p:cNvPicPr preferRelativeResize="0"/>
          <p:nvPr/>
        </p:nvPicPr>
        <p:blipFill rotWithShape="1">
          <a:blip r:embed="rId3">
            <a:alphaModFix/>
          </a:blip>
          <a:srcRect b="0" l="0" r="0" t="0"/>
          <a:stretch/>
        </p:blipFill>
        <p:spPr>
          <a:xfrm>
            <a:off x="2771050" y="1063638"/>
            <a:ext cx="6945826" cy="5127325"/>
          </a:xfrm>
          <a:prstGeom prst="rect">
            <a:avLst/>
          </a:prstGeom>
          <a:noFill/>
          <a:ln>
            <a:noFill/>
          </a:ln>
        </p:spPr>
      </p:pic>
      <p:sp>
        <p:nvSpPr>
          <p:cNvPr id="364" name="Google Shape;364;g11f93dad405_2_12"/>
          <p:cNvSpPr txBox="1"/>
          <p:nvPr/>
        </p:nvSpPr>
        <p:spPr>
          <a:xfrm>
            <a:off x="1288975" y="297450"/>
            <a:ext cx="9683700" cy="64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Individual Academic Plan for Each IEMC Student</a:t>
            </a:r>
            <a:endParaRPr b="0" i="0" sz="3000" u="none" cap="none" strike="noStrike">
              <a:solidFill>
                <a:srgbClr val="000000"/>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pic>
        <p:nvPicPr>
          <p:cNvPr id="369" name="Google Shape;369;g2c8834bcc95_1_0"/>
          <p:cNvPicPr preferRelativeResize="0"/>
          <p:nvPr/>
        </p:nvPicPr>
        <p:blipFill>
          <a:blip r:embed="rId3">
            <a:alphaModFix/>
          </a:blip>
          <a:stretch>
            <a:fillRect/>
          </a:stretch>
        </p:blipFill>
        <p:spPr>
          <a:xfrm>
            <a:off x="152400" y="152400"/>
            <a:ext cx="12039600" cy="67722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pic>
        <p:nvPicPr>
          <p:cNvPr id="374" name="Google Shape;374;g2c8834bcc95_1_4"/>
          <p:cNvPicPr preferRelativeResize="0"/>
          <p:nvPr/>
        </p:nvPicPr>
        <p:blipFill>
          <a:blip r:embed="rId3">
            <a:alphaModFix/>
          </a:blip>
          <a:stretch>
            <a:fillRect/>
          </a:stretch>
        </p:blipFill>
        <p:spPr>
          <a:xfrm>
            <a:off x="-69975" y="0"/>
            <a:ext cx="12192000" cy="6858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3"/>
          <p:cNvSpPr txBox="1"/>
          <p:nvPr>
            <p:ph type="title"/>
          </p:nvPr>
        </p:nvSpPr>
        <p:spPr>
          <a:xfrm>
            <a:off x="870193" y="565404"/>
            <a:ext cx="10940807" cy="1392689"/>
          </a:xfrm>
          <a:prstGeom prst="rect">
            <a:avLst/>
          </a:prstGeom>
          <a:noFill/>
          <a:ln>
            <a:noFill/>
          </a:ln>
        </p:spPr>
        <p:txBody>
          <a:bodyPr anchorCtr="0" anchor="t" bIns="0" lIns="0" spcFirstLastPara="1" rIns="0" wrap="square" tIns="160000">
            <a:spAutoFit/>
          </a:bodyPr>
          <a:lstStyle/>
          <a:p>
            <a:pPr indent="0" lvl="0" marL="12700" marR="5080" rtl="0" algn="l">
              <a:lnSpc>
                <a:spcPct val="96000"/>
              </a:lnSpc>
              <a:spcBef>
                <a:spcPts val="0"/>
              </a:spcBef>
              <a:spcAft>
                <a:spcPts val="0"/>
              </a:spcAft>
              <a:buSzPts val="1400"/>
              <a:buNone/>
            </a:pPr>
            <a:r>
              <a:rPr lang="en-US"/>
              <a:t>DUAL ENROLLMENT &amp; IDA EARLY  MIDDLE COLLEGE IS NOT . . .</a:t>
            </a:r>
            <a:endParaRPr/>
          </a:p>
        </p:txBody>
      </p:sp>
      <p:sp>
        <p:nvSpPr>
          <p:cNvPr id="60" name="Google Shape;60;p3"/>
          <p:cNvSpPr txBox="1"/>
          <p:nvPr/>
        </p:nvSpPr>
        <p:spPr>
          <a:xfrm>
            <a:off x="1025728" y="2487726"/>
            <a:ext cx="9269095" cy="3484879"/>
          </a:xfrm>
          <a:prstGeom prst="rect">
            <a:avLst/>
          </a:prstGeom>
          <a:noFill/>
          <a:ln>
            <a:noFill/>
          </a:ln>
        </p:spPr>
        <p:txBody>
          <a:bodyPr anchorCtr="0" anchor="t" bIns="0" lIns="0" spcFirstLastPara="1" rIns="0" wrap="square" tIns="48250">
            <a:spAutoFit/>
          </a:bodyPr>
          <a:lstStyle/>
          <a:p>
            <a:pPr indent="0" lvl="0" marL="12700" marR="528955" rtl="0" algn="l">
              <a:lnSpc>
                <a:spcPct val="109090"/>
              </a:lnSpc>
              <a:spcBef>
                <a:spcPts val="0"/>
              </a:spcBef>
              <a:spcAft>
                <a:spcPts val="0"/>
              </a:spcAft>
              <a:buClr>
                <a:srgbClr val="000000"/>
              </a:buClr>
              <a:buSzPts val="2200"/>
              <a:buFont typeface="Arial"/>
              <a:buNone/>
            </a:pPr>
            <a:r>
              <a:rPr b="0" i="0" lang="en-US" sz="2200" u="none" cap="none" strike="noStrike">
                <a:solidFill>
                  <a:schemeClr val="dk1"/>
                </a:solidFill>
                <a:latin typeface="Arial"/>
                <a:ea typeface="Arial"/>
                <a:cs typeface="Arial"/>
                <a:sym typeface="Arial"/>
              </a:rPr>
              <a:t>Dual Enrollment/Ida Early Middle College is not a replacement for high  school.</a:t>
            </a:r>
            <a:endParaRPr b="0" i="0" sz="2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15"/>
              </a:spcBef>
              <a:spcAft>
                <a:spcPts val="0"/>
              </a:spcAft>
              <a:buClr>
                <a:srgbClr val="000000"/>
              </a:buClr>
              <a:buSzPts val="2250"/>
              <a:buFont typeface="Arial"/>
              <a:buNone/>
            </a:pPr>
            <a:r>
              <a:t/>
            </a:r>
            <a:endParaRPr b="0" i="0" sz="2250" u="none" cap="none" strike="noStrike">
              <a:solidFill>
                <a:schemeClr val="dk1"/>
              </a:solidFill>
              <a:latin typeface="Times New Roman"/>
              <a:ea typeface="Times New Roman"/>
              <a:cs typeface="Times New Roman"/>
              <a:sym typeface="Times New Roman"/>
            </a:endParaRPr>
          </a:p>
          <a:p>
            <a:pPr indent="0" lvl="0" marL="12700" marR="125729" rtl="0" algn="l">
              <a:lnSpc>
                <a:spcPct val="90000"/>
              </a:lnSpc>
              <a:spcBef>
                <a:spcPts val="0"/>
              </a:spcBef>
              <a:spcAft>
                <a:spcPts val="0"/>
              </a:spcAft>
              <a:buClr>
                <a:srgbClr val="000000"/>
              </a:buClr>
              <a:buSzPts val="2200"/>
              <a:buFont typeface="Arial"/>
              <a:buNone/>
            </a:pPr>
            <a:r>
              <a:rPr b="0" i="0" lang="en-US" sz="2200" u="none" cap="none" strike="noStrike">
                <a:solidFill>
                  <a:schemeClr val="dk1"/>
                </a:solidFill>
                <a:latin typeface="Arial"/>
                <a:ea typeface="Arial"/>
                <a:cs typeface="Arial"/>
                <a:sym typeface="Arial"/>
              </a:rPr>
              <a:t>First and foremost you are a high school student and a teenager and your  course selection should reflect your personal ability and your college and  career goals.</a:t>
            </a:r>
            <a:endParaRPr b="0" i="0" sz="2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55"/>
              </a:spcBef>
              <a:spcAft>
                <a:spcPts val="0"/>
              </a:spcAft>
              <a:buClr>
                <a:srgbClr val="000000"/>
              </a:buClr>
              <a:buSzPts val="2300"/>
              <a:buFont typeface="Arial"/>
              <a:buNone/>
            </a:pPr>
            <a:r>
              <a:t/>
            </a:r>
            <a:endParaRPr b="0" i="0" sz="2300" u="none" cap="none" strike="noStrike">
              <a:solidFill>
                <a:schemeClr val="dk1"/>
              </a:solidFill>
              <a:latin typeface="Times New Roman"/>
              <a:ea typeface="Times New Roman"/>
              <a:cs typeface="Times New Roman"/>
              <a:sym typeface="Times New Roman"/>
            </a:endParaRPr>
          </a:p>
          <a:p>
            <a:pPr indent="0" lvl="0" marL="12700" marR="5080" rtl="0" algn="l">
              <a:lnSpc>
                <a:spcPct val="106818"/>
              </a:lnSpc>
              <a:spcBef>
                <a:spcPts val="0"/>
              </a:spcBef>
              <a:spcAft>
                <a:spcPts val="0"/>
              </a:spcAft>
              <a:buClr>
                <a:srgbClr val="000000"/>
              </a:buClr>
              <a:buSzPts val="2200"/>
              <a:buFont typeface="Arial"/>
              <a:buNone/>
            </a:pPr>
            <a:r>
              <a:rPr b="0" i="0" lang="en-US" sz="2200" u="none" cap="none" strike="noStrike">
                <a:solidFill>
                  <a:schemeClr val="dk1"/>
                </a:solidFill>
                <a:latin typeface="Arial"/>
                <a:ea typeface="Arial"/>
                <a:cs typeface="Arial"/>
                <a:sym typeface="Arial"/>
              </a:rPr>
              <a:t>Ida High School offers a quality education and students are encouraged to  take advantage of everything Ida has to offer.</a:t>
            </a:r>
            <a:endParaRPr b="0" i="0" sz="2200" u="none" cap="none" strike="noStrike">
              <a:solidFill>
                <a:schemeClr val="dk1"/>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pic>
        <p:nvPicPr>
          <p:cNvPr id="379" name="Google Shape;379;g2c8834bcc95_1_8"/>
          <p:cNvPicPr preferRelativeResize="0"/>
          <p:nvPr/>
        </p:nvPicPr>
        <p:blipFill>
          <a:blip r:embed="rId3">
            <a:alphaModFix/>
          </a:blip>
          <a:stretch>
            <a:fillRect/>
          </a:stretch>
        </p:blipFill>
        <p:spPr>
          <a:xfrm>
            <a:off x="76200" y="42863"/>
            <a:ext cx="12039600" cy="67722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pic>
        <p:nvPicPr>
          <p:cNvPr id="384" name="Google Shape;384;g2c8834bcc95_1_12"/>
          <p:cNvPicPr preferRelativeResize="0"/>
          <p:nvPr/>
        </p:nvPicPr>
        <p:blipFill>
          <a:blip r:embed="rId3">
            <a:alphaModFix/>
          </a:blip>
          <a:stretch>
            <a:fillRect/>
          </a:stretch>
        </p:blipFill>
        <p:spPr>
          <a:xfrm>
            <a:off x="187975" y="161300"/>
            <a:ext cx="11859126" cy="660477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pic>
        <p:nvPicPr>
          <p:cNvPr id="389" name="Google Shape;389;g2c8834bcc95_1_17"/>
          <p:cNvPicPr preferRelativeResize="0"/>
          <p:nvPr/>
        </p:nvPicPr>
        <p:blipFill>
          <a:blip r:embed="rId3">
            <a:alphaModFix/>
          </a:blip>
          <a:stretch>
            <a:fillRect/>
          </a:stretch>
        </p:blipFill>
        <p:spPr>
          <a:xfrm>
            <a:off x="152400" y="152400"/>
            <a:ext cx="11921067" cy="67056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26"/>
          <p:cNvSpPr txBox="1"/>
          <p:nvPr>
            <p:ph type="title"/>
          </p:nvPr>
        </p:nvSpPr>
        <p:spPr>
          <a:xfrm>
            <a:off x="287400" y="142050"/>
            <a:ext cx="11617200" cy="708300"/>
          </a:xfrm>
          <a:prstGeom prst="rect">
            <a:avLst/>
          </a:prstGeom>
          <a:noFill/>
          <a:ln>
            <a:noFill/>
          </a:ln>
        </p:spPr>
        <p:txBody>
          <a:bodyPr anchorCtr="0" anchor="t" bIns="0" lIns="0" spcFirstLastPara="1" rIns="0" wrap="square" tIns="160000">
            <a:spAutoFit/>
          </a:bodyPr>
          <a:lstStyle/>
          <a:p>
            <a:pPr indent="0" lvl="0" marL="12700" marR="5080" rtl="0" algn="l">
              <a:lnSpc>
                <a:spcPct val="96000"/>
              </a:lnSpc>
              <a:spcBef>
                <a:spcPts val="0"/>
              </a:spcBef>
              <a:spcAft>
                <a:spcPts val="0"/>
              </a:spcAft>
              <a:buSzPts val="1400"/>
              <a:buNone/>
            </a:pPr>
            <a:r>
              <a:rPr b="1" lang="en-US" sz="3700"/>
              <a:t>Student Experience &amp; Advice From IEMC Students</a:t>
            </a:r>
            <a:endParaRPr b="1" sz="3700"/>
          </a:p>
        </p:txBody>
      </p:sp>
      <p:sp>
        <p:nvSpPr>
          <p:cNvPr id="395" name="Google Shape;395;p26"/>
          <p:cNvSpPr txBox="1"/>
          <p:nvPr/>
        </p:nvSpPr>
        <p:spPr>
          <a:xfrm>
            <a:off x="1025728" y="2487726"/>
            <a:ext cx="9269095" cy="356508"/>
          </a:xfrm>
          <a:prstGeom prst="rect">
            <a:avLst/>
          </a:prstGeom>
          <a:noFill/>
          <a:ln>
            <a:noFill/>
          </a:ln>
        </p:spPr>
        <p:txBody>
          <a:bodyPr anchorCtr="0" anchor="t" bIns="0" lIns="0" spcFirstLastPara="1" rIns="0" wrap="square" tIns="48250">
            <a:spAutoFit/>
          </a:bodyPr>
          <a:lstStyle/>
          <a:p>
            <a:pPr indent="0" lvl="0" marL="12700" marR="528955" rtl="0" algn="l">
              <a:lnSpc>
                <a:spcPct val="109090"/>
              </a:lnSpc>
              <a:spcBef>
                <a:spcPts val="0"/>
              </a:spcBef>
              <a:spcAft>
                <a:spcPts val="0"/>
              </a:spcAft>
              <a:buClr>
                <a:srgbClr val="000000"/>
              </a:buClr>
              <a:buSzPts val="2200"/>
              <a:buFont typeface="Arial"/>
              <a:buNone/>
            </a:pPr>
            <a:r>
              <a:t/>
            </a:r>
            <a:endParaRPr b="0" i="0" sz="2200" u="none" cap="none" strike="noStrike">
              <a:solidFill>
                <a:schemeClr val="dk1"/>
              </a:solidFill>
              <a:latin typeface="Arial"/>
              <a:ea typeface="Arial"/>
              <a:cs typeface="Arial"/>
              <a:sym typeface="Arial"/>
            </a:endParaRPr>
          </a:p>
        </p:txBody>
      </p:sp>
      <p:sp>
        <p:nvSpPr>
          <p:cNvPr id="396" name="Google Shape;396;p26"/>
          <p:cNvSpPr txBox="1"/>
          <p:nvPr/>
        </p:nvSpPr>
        <p:spPr>
          <a:xfrm>
            <a:off x="152400" y="1329053"/>
            <a:ext cx="5334000" cy="50796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When asked  “Do you feel like you achieved your goals through IEMC?”</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“Yes!”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“For sure, I started the RN program this winter( winter of 2020) so I’d say I did pretty good”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“Yes, I had no idea what mechanical design engineering was, and fell in love with the program. I also have already had interviews with a local company who I will be starting with after receiving my college degree.”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“IEMC helped me make sure I was choosing classes that were right for me, so I feel like that helped me take on the classes with more confidence knowing that I was actually going to need them for the degree I was pursuing. “</a:t>
            </a:r>
            <a:endParaRPr b="0" i="0" sz="1400" u="none" cap="none" strike="noStrike">
              <a:solidFill>
                <a:srgbClr val="000000"/>
              </a:solidFill>
              <a:latin typeface="Arial"/>
              <a:ea typeface="Arial"/>
              <a:cs typeface="Arial"/>
              <a:sym typeface="Arial"/>
            </a:endParaRPr>
          </a:p>
        </p:txBody>
      </p:sp>
      <p:sp>
        <p:nvSpPr>
          <p:cNvPr id="397" name="Google Shape;397;p26"/>
          <p:cNvSpPr txBox="1"/>
          <p:nvPr/>
        </p:nvSpPr>
        <p:spPr>
          <a:xfrm>
            <a:off x="6354141" y="1246428"/>
            <a:ext cx="5603700" cy="5356500"/>
          </a:xfrm>
          <a:prstGeom prst="rect">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When asked  “Are you glad you decided to be apart of the IEMC program? Why or why not?”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“Yes because it gave me a full year of college and kept me from deciding not to go to college, it motivated me.”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“Yes! Got me to push myself &amp; achieve/figure out what I want to do”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“Yes, I was able to get almost 60 credits for free!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“100% glad I decided to come into this program, it has given me many opportunities that at may have not been possible before”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Yes, I had a huge head start on college and feel proud of what I’ve accomplished.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cxnSp>
        <p:nvCxnSpPr>
          <p:cNvPr id="398" name="Google Shape;398;p26"/>
          <p:cNvCxnSpPr/>
          <p:nvPr/>
        </p:nvCxnSpPr>
        <p:spPr>
          <a:xfrm flipH="1" rot="10800000">
            <a:off x="6348549" y="2133600"/>
            <a:ext cx="5614851" cy="34836"/>
          </a:xfrm>
          <a:prstGeom prst="straightConnector1">
            <a:avLst/>
          </a:prstGeom>
          <a:noFill/>
          <a:ln cap="flat" cmpd="sng" w="9525">
            <a:solidFill>
              <a:srgbClr val="4A7DBA"/>
            </a:solidFill>
            <a:prstDash val="solid"/>
            <a:round/>
            <a:headEnd len="sm" w="sm" type="none"/>
            <a:tailEnd len="sm" w="sm" type="none"/>
          </a:ln>
        </p:spPr>
      </p:cxnSp>
      <p:cxnSp>
        <p:nvCxnSpPr>
          <p:cNvPr id="399" name="Google Shape;399;p26"/>
          <p:cNvCxnSpPr/>
          <p:nvPr/>
        </p:nvCxnSpPr>
        <p:spPr>
          <a:xfrm>
            <a:off x="152400" y="2133600"/>
            <a:ext cx="5334000" cy="0"/>
          </a:xfrm>
          <a:prstGeom prst="straightConnector1">
            <a:avLst/>
          </a:prstGeom>
          <a:noFill/>
          <a:ln cap="flat" cmpd="sng" w="9525">
            <a:solidFill>
              <a:schemeClr val="lt1"/>
            </a:solidFill>
            <a:prstDash val="solid"/>
            <a:round/>
            <a:headEnd len="sm" w="sm" type="none"/>
            <a:tailEnd len="sm" w="sm" type="none"/>
          </a:ln>
        </p:spPr>
      </p:cxn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03" name="Shape 403"/>
        <p:cNvGrpSpPr/>
        <p:nvPr/>
      </p:nvGrpSpPr>
      <p:grpSpPr>
        <a:xfrm>
          <a:off x="0" y="0"/>
          <a:ext cx="0" cy="0"/>
          <a:chOff x="0" y="0"/>
          <a:chExt cx="0" cy="0"/>
        </a:xfrm>
      </p:grpSpPr>
      <p:sp>
        <p:nvSpPr>
          <p:cNvPr id="404" name="Google Shape;404;p29"/>
          <p:cNvSpPr/>
          <p:nvPr/>
        </p:nvSpPr>
        <p:spPr>
          <a:xfrm>
            <a:off x="-1" y="0"/>
            <a:ext cx="12192000" cy="45720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05" name="Google Shape;405;p29"/>
          <p:cNvSpPr/>
          <p:nvPr/>
        </p:nvSpPr>
        <p:spPr>
          <a:xfrm>
            <a:off x="8386843" y="5264105"/>
            <a:ext cx="0" cy="914400"/>
          </a:xfrm>
          <a:custGeom>
            <a:rect b="b" l="l" r="r" t="t"/>
            <a:pathLst>
              <a:path extrusionOk="0" h="914400" w="120000">
                <a:moveTo>
                  <a:pt x="0" y="914399"/>
                </a:moveTo>
                <a:lnTo>
                  <a:pt x="0" y="0"/>
                </a:lnTo>
              </a:path>
            </a:pathLst>
          </a:custGeom>
          <a:noFill/>
          <a:ln cap="flat" cmpd="sng" w="19025">
            <a:solidFill>
              <a:srgbClr val="1482AB"/>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06" name="Google Shape;406;p29"/>
          <p:cNvSpPr txBox="1"/>
          <p:nvPr/>
        </p:nvSpPr>
        <p:spPr>
          <a:xfrm>
            <a:off x="3967490" y="4922067"/>
            <a:ext cx="4189800" cy="7824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5000"/>
              <a:buFont typeface="Arial"/>
              <a:buNone/>
            </a:pPr>
            <a:r>
              <a:rPr b="0" i="0" lang="en-US" sz="5000" u="none" cap="none" strike="noStrike">
                <a:solidFill>
                  <a:srgbClr val="0C0C0C"/>
                </a:solidFill>
                <a:latin typeface="Arial"/>
                <a:ea typeface="Arial"/>
                <a:cs typeface="Arial"/>
                <a:sym typeface="Arial"/>
              </a:rPr>
              <a:t>Questions???</a:t>
            </a:r>
            <a:endParaRPr b="0" i="0" sz="5000" u="none" cap="none" strike="noStrike">
              <a:solidFill>
                <a:schemeClr val="dk1"/>
              </a:solidFill>
              <a:latin typeface="Arial"/>
              <a:ea typeface="Arial"/>
              <a:cs typeface="Arial"/>
              <a:sym typeface="Arial"/>
            </a:endParaRPr>
          </a:p>
        </p:txBody>
      </p:sp>
      <p:sp>
        <p:nvSpPr>
          <p:cNvPr id="407" name="Google Shape;407;p29"/>
          <p:cNvSpPr txBox="1"/>
          <p:nvPr/>
        </p:nvSpPr>
        <p:spPr>
          <a:xfrm>
            <a:off x="8683625" y="5353613"/>
            <a:ext cx="2602800" cy="1184400"/>
          </a:xfrm>
          <a:prstGeom prst="rect">
            <a:avLst/>
          </a:prstGeom>
          <a:noFill/>
          <a:ln>
            <a:noFill/>
          </a:ln>
        </p:spPr>
        <p:txBody>
          <a:bodyPr anchorCtr="0" anchor="t" bIns="0" lIns="0" spcFirstLastPara="1" rIns="0" wrap="square" tIns="12700">
            <a:spAutoFit/>
          </a:bodyPr>
          <a:lstStyle/>
          <a:p>
            <a:pPr indent="0" lvl="0" marL="12700" marR="5080" rtl="0" algn="l">
              <a:lnSpc>
                <a:spcPct val="107600"/>
              </a:lnSpc>
              <a:spcBef>
                <a:spcPts val="0"/>
              </a:spcBef>
              <a:spcAft>
                <a:spcPts val="0"/>
              </a:spcAft>
              <a:buClr>
                <a:srgbClr val="000000"/>
              </a:buClr>
              <a:buSzPts val="1800"/>
              <a:buFont typeface="Arial"/>
              <a:buNone/>
            </a:pPr>
            <a:r>
              <a:rPr b="0" i="0" lang="en-US" sz="1800" u="sng" cap="none" strike="noStrike">
                <a:solidFill>
                  <a:schemeClr val="hlink"/>
                </a:solidFill>
                <a:latin typeface="Arial"/>
                <a:ea typeface="Arial"/>
                <a:cs typeface="Arial"/>
                <a:sym typeface="Arial"/>
                <a:hlinkClick r:id="rId4"/>
              </a:rPr>
              <a:t>ryan@idaschools.org</a:t>
            </a:r>
            <a:endParaRPr sz="1800">
              <a:solidFill>
                <a:schemeClr val="dk1"/>
              </a:solidFill>
            </a:endParaRPr>
          </a:p>
          <a:p>
            <a:pPr indent="0" lvl="0" marL="12700" marR="5080" rtl="0" algn="l">
              <a:lnSpc>
                <a:spcPct val="107600"/>
              </a:lnSpc>
              <a:spcBef>
                <a:spcPts val="0"/>
              </a:spcBef>
              <a:spcAft>
                <a:spcPts val="0"/>
              </a:spcAft>
              <a:buClr>
                <a:srgbClr val="000000"/>
              </a:buClr>
              <a:buSzPts val="1800"/>
              <a:buFont typeface="Arial"/>
              <a:buNone/>
            </a:pPr>
            <a:r>
              <a:rPr lang="en-US" sz="1800" u="sng">
                <a:solidFill>
                  <a:schemeClr val="hlink"/>
                </a:solidFill>
                <a:hlinkClick r:id="rId5"/>
              </a:rPr>
              <a:t>daniels@idaschools.org</a:t>
            </a:r>
            <a:endParaRPr sz="1800">
              <a:solidFill>
                <a:schemeClr val="dk1"/>
              </a:solidFill>
            </a:endParaRPr>
          </a:p>
          <a:p>
            <a:pPr indent="0" lvl="0" marL="12700" marR="5080" rtl="0" algn="l">
              <a:lnSpc>
                <a:spcPct val="107600"/>
              </a:lnSpc>
              <a:spcBef>
                <a:spcPts val="0"/>
              </a:spcBef>
              <a:spcAft>
                <a:spcPts val="0"/>
              </a:spcAft>
              <a:buClr>
                <a:srgbClr val="000000"/>
              </a:buClr>
              <a:buSzPts val="1800"/>
              <a:buFont typeface="Arial"/>
              <a:buNone/>
            </a:pPr>
            <a:r>
              <a:t/>
            </a:r>
            <a:endParaRPr sz="1800">
              <a:solidFill>
                <a:schemeClr val="dk1"/>
              </a:solidFill>
            </a:endParaRPr>
          </a:p>
          <a:p>
            <a:pPr indent="0" lvl="0" marL="12700" marR="5080" rtl="0" algn="l">
              <a:lnSpc>
                <a:spcPct val="1076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4"/>
          <p:cNvSpPr txBox="1"/>
          <p:nvPr>
            <p:ph type="title"/>
          </p:nvPr>
        </p:nvSpPr>
        <p:spPr>
          <a:xfrm>
            <a:off x="898840" y="263046"/>
            <a:ext cx="9045000" cy="15522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SzPts val="1400"/>
              <a:buNone/>
            </a:pPr>
            <a:r>
              <a:rPr lang="en-US"/>
              <a:t>GRADUATION REQUIREMENTS</a:t>
            </a:r>
            <a:endParaRPr/>
          </a:p>
        </p:txBody>
      </p:sp>
      <p:sp>
        <p:nvSpPr>
          <p:cNvPr id="66" name="Google Shape;66;p4"/>
          <p:cNvSpPr txBox="1"/>
          <p:nvPr/>
        </p:nvSpPr>
        <p:spPr>
          <a:xfrm>
            <a:off x="47700" y="2090450"/>
            <a:ext cx="12096600" cy="4660500"/>
          </a:xfrm>
          <a:prstGeom prst="rect">
            <a:avLst/>
          </a:prstGeom>
          <a:noFill/>
          <a:ln>
            <a:noFill/>
          </a:ln>
        </p:spPr>
        <p:txBody>
          <a:bodyPr anchorCtr="0" anchor="t" bIns="0" lIns="0" spcFirstLastPara="1" rIns="0" wrap="square" tIns="48250">
            <a:spAutoFit/>
          </a:bodyPr>
          <a:lstStyle/>
          <a:p>
            <a:pPr indent="0" lvl="0" marL="12700" marR="5080" rtl="0" algn="l">
              <a:lnSpc>
                <a:spcPct val="109090"/>
              </a:lnSpc>
              <a:spcBef>
                <a:spcPts val="0"/>
              </a:spcBef>
              <a:spcAft>
                <a:spcPts val="0"/>
              </a:spcAft>
              <a:buClr>
                <a:srgbClr val="000000"/>
              </a:buClr>
              <a:buSzPts val="2200"/>
              <a:buFont typeface="Arial"/>
              <a:buNone/>
            </a:pPr>
            <a:r>
              <a:rPr b="0" i="0" lang="en-US" sz="2200" u="none" cap="none" strike="noStrike">
                <a:solidFill>
                  <a:schemeClr val="dk1"/>
                </a:solidFill>
                <a:latin typeface="Arial"/>
                <a:ea typeface="Arial"/>
                <a:cs typeface="Arial"/>
                <a:sym typeface="Arial"/>
              </a:rPr>
              <a:t>Students participating in the dual enrollment and Ida Early Middle College program must still meet ALL state and district requirements for graduation with regard to credits earned and testing.</a:t>
            </a:r>
            <a:endParaRPr b="0" i="0" sz="2200" u="none" cap="none" strike="noStrike">
              <a:solidFill>
                <a:schemeClr val="dk1"/>
              </a:solidFill>
              <a:latin typeface="Arial"/>
              <a:ea typeface="Arial"/>
              <a:cs typeface="Arial"/>
              <a:sym typeface="Arial"/>
            </a:endParaRPr>
          </a:p>
          <a:p>
            <a:pPr indent="48260" lvl="0" marL="12700" marR="5080" rtl="0" algn="l">
              <a:lnSpc>
                <a:spcPct val="109090"/>
              </a:lnSpc>
              <a:spcBef>
                <a:spcPts val="0"/>
              </a:spcBef>
              <a:spcAft>
                <a:spcPts val="0"/>
              </a:spcAft>
              <a:buClr>
                <a:srgbClr val="000000"/>
              </a:buClr>
              <a:buSzPts val="2200"/>
              <a:buFont typeface="Arial"/>
              <a:buNone/>
            </a:pPr>
            <a:r>
              <a:t/>
            </a:r>
            <a:endParaRPr b="0" i="0" sz="2200" u="none" cap="none" strike="noStrike">
              <a:solidFill>
                <a:schemeClr val="dk1"/>
              </a:solidFill>
              <a:latin typeface="Arial"/>
              <a:ea typeface="Arial"/>
              <a:cs typeface="Arial"/>
              <a:sym typeface="Arial"/>
            </a:endParaRPr>
          </a:p>
          <a:p>
            <a:pPr indent="48260" lvl="0" marL="12700" marR="195580" rtl="0" algn="l">
              <a:lnSpc>
                <a:spcPct val="90000"/>
              </a:lnSpc>
              <a:spcBef>
                <a:spcPts val="1385"/>
              </a:spcBef>
              <a:spcAft>
                <a:spcPts val="0"/>
              </a:spcAft>
              <a:buClr>
                <a:srgbClr val="000000"/>
              </a:buClr>
              <a:buSzPts val="2200"/>
              <a:buFont typeface="Arial"/>
              <a:buNone/>
            </a:pPr>
            <a:r>
              <a:rPr b="0" i="0" lang="en-US" sz="2200" u="none" cap="none" strike="noStrike">
                <a:solidFill>
                  <a:schemeClr val="dk1"/>
                </a:solidFill>
                <a:latin typeface="Arial"/>
                <a:ea typeface="Arial"/>
                <a:cs typeface="Arial"/>
                <a:sym typeface="Arial"/>
              </a:rPr>
              <a:t>Dual enrollment courses count as elective high school credit unless otherwise discussed.</a:t>
            </a:r>
            <a:endParaRPr b="0" i="0" sz="2200" u="none" cap="none" strike="noStrike">
              <a:solidFill>
                <a:schemeClr val="dk1"/>
              </a:solidFill>
              <a:latin typeface="Arial"/>
              <a:ea typeface="Arial"/>
              <a:cs typeface="Arial"/>
              <a:sym typeface="Arial"/>
            </a:endParaRPr>
          </a:p>
          <a:p>
            <a:pPr indent="48260" lvl="0" marL="12700" marR="195580" rtl="0" algn="l">
              <a:lnSpc>
                <a:spcPct val="90000"/>
              </a:lnSpc>
              <a:spcBef>
                <a:spcPts val="1385"/>
              </a:spcBef>
              <a:spcAft>
                <a:spcPts val="0"/>
              </a:spcAft>
              <a:buClr>
                <a:srgbClr val="000000"/>
              </a:buClr>
              <a:buSzPts val="2200"/>
              <a:buFont typeface="Arial"/>
              <a:buNone/>
            </a:pPr>
            <a:r>
              <a:t/>
            </a:r>
            <a:endParaRPr b="0" i="0" sz="2200" u="none" cap="none" strike="noStrike">
              <a:solidFill>
                <a:schemeClr val="dk1"/>
              </a:solidFill>
              <a:latin typeface="Arial"/>
              <a:ea typeface="Arial"/>
              <a:cs typeface="Arial"/>
              <a:sym typeface="Arial"/>
            </a:endParaRPr>
          </a:p>
          <a:p>
            <a:pPr indent="48260" lvl="0" marL="12700" marR="195580" rtl="0" algn="l">
              <a:lnSpc>
                <a:spcPct val="90000"/>
              </a:lnSpc>
              <a:spcBef>
                <a:spcPts val="1385"/>
              </a:spcBef>
              <a:spcAft>
                <a:spcPts val="0"/>
              </a:spcAft>
              <a:buClr>
                <a:srgbClr val="000000"/>
              </a:buClr>
              <a:buSzPts val="2200"/>
              <a:buFont typeface="Arial"/>
              <a:buNone/>
            </a:pPr>
            <a:r>
              <a:rPr b="0" i="0" lang="en-US" sz="2200" u="none" cap="none" strike="noStrike">
                <a:solidFill>
                  <a:schemeClr val="dk1"/>
                </a:solidFill>
                <a:latin typeface="Arial"/>
                <a:ea typeface="Arial"/>
                <a:cs typeface="Arial"/>
                <a:sym typeface="Arial"/>
              </a:rPr>
              <a:t>Students may take a maximum of 10 dual enrollment courses.</a:t>
            </a:r>
            <a:endParaRPr b="0" i="0" sz="2200" u="none" cap="none" strike="noStrike">
              <a:solidFill>
                <a:schemeClr val="dk1"/>
              </a:solidFill>
              <a:latin typeface="Arial"/>
              <a:ea typeface="Arial"/>
              <a:cs typeface="Arial"/>
              <a:sym typeface="Arial"/>
            </a:endParaRPr>
          </a:p>
          <a:p>
            <a:pPr indent="0" lvl="0" marL="0" marR="233678" rtl="0" algn="l">
              <a:lnSpc>
                <a:spcPct val="106818"/>
              </a:lnSpc>
              <a:spcBef>
                <a:spcPts val="1425"/>
              </a:spcBef>
              <a:spcAft>
                <a:spcPts val="0"/>
              </a:spcAft>
              <a:buClr>
                <a:srgbClr val="000000"/>
              </a:buClr>
              <a:buSzPts val="2200"/>
              <a:buFont typeface="Arial"/>
              <a:buNone/>
            </a:pPr>
            <a:r>
              <a:t/>
            </a:r>
            <a:endParaRPr b="0" i="0" sz="2200" u="none" cap="none" strike="noStrike">
              <a:solidFill>
                <a:schemeClr val="dk1"/>
              </a:solidFill>
              <a:latin typeface="Arial"/>
              <a:ea typeface="Arial"/>
              <a:cs typeface="Arial"/>
              <a:sym typeface="Arial"/>
            </a:endParaRPr>
          </a:p>
          <a:p>
            <a:pPr indent="48260" lvl="0" marL="12700" marR="233679" rtl="0" algn="l">
              <a:lnSpc>
                <a:spcPct val="106818"/>
              </a:lnSpc>
              <a:spcBef>
                <a:spcPts val="1425"/>
              </a:spcBef>
              <a:spcAft>
                <a:spcPts val="0"/>
              </a:spcAft>
              <a:buClr>
                <a:srgbClr val="000000"/>
              </a:buClr>
              <a:buSzPts val="2200"/>
              <a:buFont typeface="Arial"/>
              <a:buNone/>
            </a:pPr>
            <a:r>
              <a:rPr b="0" i="0" lang="en-US" sz="2200" u="none" cap="none" strike="noStrike">
                <a:solidFill>
                  <a:schemeClr val="dk1"/>
                </a:solidFill>
                <a:latin typeface="Arial"/>
                <a:ea typeface="Arial"/>
                <a:cs typeface="Arial"/>
                <a:sym typeface="Arial"/>
              </a:rPr>
              <a:t>Students can take no more than 6 dual enrollment courses in any academic year.</a:t>
            </a:r>
            <a:endParaRPr b="0" i="0" sz="2200" u="none" cap="none" strike="noStrike">
              <a:solidFill>
                <a:schemeClr val="dk1"/>
              </a:solidFill>
              <a:latin typeface="Arial"/>
              <a:ea typeface="Arial"/>
              <a:cs typeface="Arial"/>
              <a:sym typeface="Arial"/>
            </a:endParaRPr>
          </a:p>
          <a:p>
            <a:pPr indent="0" lvl="0" marL="60960" marR="0" rtl="0" algn="l">
              <a:lnSpc>
                <a:spcPct val="100000"/>
              </a:lnSpc>
              <a:spcBef>
                <a:spcPts val="1130"/>
              </a:spcBef>
              <a:spcAft>
                <a:spcPts val="0"/>
              </a:spcAft>
              <a:buClr>
                <a:srgbClr val="000000"/>
              </a:buClr>
              <a:buSzPts val="2200"/>
              <a:buFont typeface="Arial"/>
              <a:buNone/>
            </a:pPr>
            <a:r>
              <a:t/>
            </a:r>
            <a:endParaRPr b="0" i="0" sz="2200" u="none" cap="none" strike="noStrike">
              <a:solidFill>
                <a:schemeClr val="dk1"/>
              </a:solidFill>
              <a:latin typeface="Arial"/>
              <a:ea typeface="Arial"/>
              <a:cs typeface="Arial"/>
              <a:sym typeface="Arial"/>
            </a:endParaRPr>
          </a:p>
          <a:p>
            <a:pPr indent="0" lvl="0" marL="60960" marR="0" rtl="0" algn="l">
              <a:lnSpc>
                <a:spcPct val="100000"/>
              </a:lnSpc>
              <a:spcBef>
                <a:spcPts val="1130"/>
              </a:spcBef>
              <a:spcAft>
                <a:spcPts val="0"/>
              </a:spcAft>
              <a:buClr>
                <a:srgbClr val="000000"/>
              </a:buClr>
              <a:buSzPts val="2200"/>
              <a:buFont typeface="Arial"/>
              <a:buNone/>
            </a:pPr>
            <a:r>
              <a:rPr b="0" i="0" lang="en-US" sz="2200" u="none" cap="none" strike="noStrike">
                <a:solidFill>
                  <a:schemeClr val="dk1"/>
                </a:solidFill>
                <a:latin typeface="Arial"/>
                <a:ea typeface="Arial"/>
                <a:cs typeface="Arial"/>
                <a:sym typeface="Arial"/>
              </a:rPr>
              <a:t>Students’ grades from college classes can impact both their high school and college GPA.</a:t>
            </a:r>
            <a:endParaRPr b="0" i="0" sz="2200" u="none" cap="none" strike="noStrike">
              <a:solidFill>
                <a:schemeClr val="dk1"/>
              </a:solidFill>
              <a:latin typeface="Arial"/>
              <a:ea typeface="Arial"/>
              <a:cs typeface="Arial"/>
              <a:sym typeface="Arial"/>
            </a:endParaRPr>
          </a:p>
        </p:txBody>
      </p:sp>
      <p:sp>
        <p:nvSpPr>
          <p:cNvPr id="67" name="Google Shape;67;p4"/>
          <p:cNvSpPr/>
          <p:nvPr/>
        </p:nvSpPr>
        <p:spPr>
          <a:xfrm>
            <a:off x="9366300" y="0"/>
            <a:ext cx="2825699" cy="1923899"/>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5"/>
          <p:cNvSpPr txBox="1"/>
          <p:nvPr>
            <p:ph type="title"/>
          </p:nvPr>
        </p:nvSpPr>
        <p:spPr>
          <a:xfrm>
            <a:off x="998003" y="209179"/>
            <a:ext cx="9060300" cy="15522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SzPts val="1400"/>
              <a:buNone/>
            </a:pPr>
            <a:r>
              <a:rPr lang="en-US"/>
              <a:t>DUAL ENROLLMENT COURSES</a:t>
            </a:r>
            <a:endParaRPr/>
          </a:p>
        </p:txBody>
      </p:sp>
      <p:sp>
        <p:nvSpPr>
          <p:cNvPr id="73" name="Google Shape;73;p5"/>
          <p:cNvSpPr txBox="1"/>
          <p:nvPr/>
        </p:nvSpPr>
        <p:spPr>
          <a:xfrm>
            <a:off x="2047875" y="2016227"/>
            <a:ext cx="7443600" cy="3497100"/>
          </a:xfrm>
          <a:prstGeom prst="rect">
            <a:avLst/>
          </a:prstGeom>
          <a:noFill/>
          <a:ln>
            <a:noFill/>
          </a:ln>
        </p:spPr>
        <p:txBody>
          <a:bodyPr anchorCtr="0" anchor="t" bIns="0" lIns="0" spcFirstLastPara="1" rIns="0" wrap="square" tIns="48250">
            <a:spAutoFit/>
          </a:bodyPr>
          <a:lstStyle/>
          <a:p>
            <a:pPr indent="0" lvl="0" marL="12700" marR="5080" rtl="0" algn="l">
              <a:lnSpc>
                <a:spcPct val="109090"/>
              </a:lnSpc>
              <a:spcBef>
                <a:spcPts val="0"/>
              </a:spcBef>
              <a:spcAft>
                <a:spcPts val="0"/>
              </a:spcAft>
              <a:buClr>
                <a:srgbClr val="000000"/>
              </a:buClr>
              <a:buSzPts val="2200"/>
              <a:buFont typeface="Arial"/>
              <a:buNone/>
            </a:pPr>
            <a:r>
              <a:rPr b="0" i="0" lang="en-US" sz="2200" u="none" cap="none" strike="noStrike">
                <a:solidFill>
                  <a:schemeClr val="dk1"/>
                </a:solidFill>
                <a:latin typeface="Arial"/>
                <a:ea typeface="Arial"/>
                <a:cs typeface="Arial"/>
                <a:sym typeface="Arial"/>
              </a:rPr>
              <a:t>Students can take any course available from Monroe  County Community College so long as it is  not offered at IHS and applies toward either a degree or  professional certificate or meets general requirements of the community college.</a:t>
            </a:r>
            <a:endParaRPr b="0" i="0" sz="2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15"/>
              </a:spcBef>
              <a:spcAft>
                <a:spcPts val="0"/>
              </a:spcAft>
              <a:buClr>
                <a:srgbClr val="000000"/>
              </a:buClr>
              <a:buSzPts val="2250"/>
              <a:buFont typeface="Arial"/>
              <a:buNone/>
            </a:pPr>
            <a:r>
              <a:t/>
            </a:r>
            <a:endParaRPr b="0" i="0" sz="2250" u="none" cap="none" strike="noStrike">
              <a:solidFill>
                <a:schemeClr val="dk1"/>
              </a:solidFill>
              <a:latin typeface="Times New Roman"/>
              <a:ea typeface="Times New Roman"/>
              <a:cs typeface="Times New Roman"/>
              <a:sym typeface="Times New Roman"/>
            </a:endParaRPr>
          </a:p>
          <a:p>
            <a:pPr indent="0" lvl="0" marL="12700" marR="183515" rtl="0" algn="l">
              <a:lnSpc>
                <a:spcPct val="90000"/>
              </a:lnSpc>
              <a:spcBef>
                <a:spcPts val="0"/>
              </a:spcBef>
              <a:spcAft>
                <a:spcPts val="0"/>
              </a:spcAft>
              <a:buClr>
                <a:srgbClr val="000000"/>
              </a:buClr>
              <a:buSzPts val="2200"/>
              <a:buFont typeface="Arial"/>
              <a:buNone/>
            </a:pPr>
            <a:r>
              <a:rPr b="0" i="0" lang="en-US" sz="2200" u="none" cap="none" strike="noStrike">
                <a:solidFill>
                  <a:schemeClr val="dk1"/>
                </a:solidFill>
                <a:latin typeface="Arial"/>
                <a:ea typeface="Arial"/>
                <a:cs typeface="Arial"/>
                <a:sym typeface="Arial"/>
              </a:rPr>
              <a:t>Courses that are a hobby, craft, recreational or a course  that is in the areas of physical education, theology, divinity,  or religious education, are </a:t>
            </a:r>
            <a:r>
              <a:rPr b="0" i="0" lang="en-US" sz="2200" u="sng" cap="none" strike="noStrike">
                <a:solidFill>
                  <a:schemeClr val="dk1"/>
                </a:solidFill>
                <a:latin typeface="Arial"/>
                <a:ea typeface="Arial"/>
                <a:cs typeface="Arial"/>
                <a:sym typeface="Arial"/>
              </a:rPr>
              <a:t>not</a:t>
            </a:r>
            <a:r>
              <a:rPr b="0" i="0" lang="en-US" sz="2200" u="none" cap="none" strike="noStrike">
                <a:solidFill>
                  <a:schemeClr val="dk1"/>
                </a:solidFill>
                <a:latin typeface="Arial"/>
                <a:ea typeface="Arial"/>
                <a:cs typeface="Arial"/>
                <a:sym typeface="Arial"/>
              </a:rPr>
              <a:t> eligible for tuition support.</a:t>
            </a:r>
            <a:endParaRPr b="0" i="0" sz="2200" u="none" cap="none" strike="noStrike">
              <a:solidFill>
                <a:schemeClr val="dk1"/>
              </a:solidFill>
              <a:latin typeface="Arial"/>
              <a:ea typeface="Arial"/>
              <a:cs typeface="Arial"/>
              <a:sym typeface="Arial"/>
            </a:endParaRPr>
          </a:p>
        </p:txBody>
      </p:sp>
      <p:sp>
        <p:nvSpPr>
          <p:cNvPr id="74" name="Google Shape;74;p5"/>
          <p:cNvSpPr/>
          <p:nvPr/>
        </p:nvSpPr>
        <p:spPr>
          <a:xfrm>
            <a:off x="9578975" y="4717425"/>
            <a:ext cx="2352299" cy="2041424"/>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6"/>
          <p:cNvSpPr txBox="1"/>
          <p:nvPr>
            <p:ph type="title"/>
          </p:nvPr>
        </p:nvSpPr>
        <p:spPr>
          <a:xfrm>
            <a:off x="1097153" y="870204"/>
            <a:ext cx="5440680" cy="7874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SzPts val="1400"/>
              <a:buNone/>
            </a:pPr>
            <a:r>
              <a:rPr lang="en-US"/>
              <a:t>PLANNING AHEAD</a:t>
            </a:r>
            <a:endParaRPr/>
          </a:p>
        </p:txBody>
      </p:sp>
      <p:sp>
        <p:nvSpPr>
          <p:cNvPr id="80" name="Google Shape;80;p6"/>
          <p:cNvSpPr txBox="1"/>
          <p:nvPr/>
        </p:nvSpPr>
        <p:spPr>
          <a:xfrm>
            <a:off x="1049528" y="2273401"/>
            <a:ext cx="10228200" cy="4376700"/>
          </a:xfrm>
          <a:prstGeom prst="rect">
            <a:avLst/>
          </a:prstGeom>
          <a:noFill/>
          <a:ln>
            <a:noFill/>
          </a:ln>
        </p:spPr>
        <p:txBody>
          <a:bodyPr anchorCtr="0" anchor="t" bIns="0" lIns="0" spcFirstLastPara="1" rIns="0" wrap="square" tIns="48250">
            <a:spAutoFit/>
          </a:bodyPr>
          <a:lstStyle/>
          <a:p>
            <a:pPr indent="0" lvl="0" marL="12700" marR="100330" rtl="0" algn="l">
              <a:lnSpc>
                <a:spcPct val="109090"/>
              </a:lnSpc>
              <a:spcBef>
                <a:spcPts val="0"/>
              </a:spcBef>
              <a:spcAft>
                <a:spcPts val="0"/>
              </a:spcAft>
              <a:buClr>
                <a:srgbClr val="000000"/>
              </a:buClr>
              <a:buSzPts val="2200"/>
              <a:buFont typeface="Arial"/>
              <a:buNone/>
            </a:pPr>
            <a:r>
              <a:rPr b="0" i="0" lang="en-US" sz="2200" u="none" cap="none" strike="noStrike">
                <a:solidFill>
                  <a:schemeClr val="dk1"/>
                </a:solidFill>
                <a:latin typeface="Arial"/>
                <a:ea typeface="Arial"/>
                <a:cs typeface="Arial"/>
                <a:sym typeface="Arial"/>
              </a:rPr>
              <a:t>Students should begin planning what they will do after they graduate from IHS or IEMC</a:t>
            </a:r>
            <a:endParaRPr b="0" i="0" sz="2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Times New Roman"/>
              <a:ea typeface="Times New Roman"/>
              <a:cs typeface="Times New Roman"/>
              <a:sym typeface="Times New Roman"/>
            </a:endParaRPr>
          </a:p>
          <a:p>
            <a:pPr indent="0" lvl="0" marL="12700" marR="5080" rtl="0" algn="l">
              <a:lnSpc>
                <a:spcPct val="108181"/>
              </a:lnSpc>
              <a:spcBef>
                <a:spcPts val="1410"/>
              </a:spcBef>
              <a:spcAft>
                <a:spcPts val="0"/>
              </a:spcAft>
              <a:buClr>
                <a:srgbClr val="000000"/>
              </a:buClr>
              <a:buSzPts val="2200"/>
              <a:buFont typeface="Arial"/>
              <a:buNone/>
            </a:pPr>
            <a:r>
              <a:rPr b="0" i="0" lang="en-US" sz="2200" u="none" cap="none" strike="noStrike">
                <a:solidFill>
                  <a:schemeClr val="dk1"/>
                </a:solidFill>
                <a:latin typeface="Arial"/>
                <a:ea typeface="Arial"/>
                <a:cs typeface="Arial"/>
                <a:sym typeface="Arial"/>
              </a:rPr>
              <a:t>Many students will work toward a degree or program at MCCC or take classes that they plan to transfer to another college or university.</a:t>
            </a:r>
            <a:endParaRPr b="0" i="0" sz="2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Times New Roman"/>
              <a:ea typeface="Times New Roman"/>
              <a:cs typeface="Times New Roman"/>
              <a:sym typeface="Times New Roman"/>
            </a:endParaRPr>
          </a:p>
          <a:p>
            <a:pPr indent="-222250" lvl="0" marL="277495" marR="0" rtl="0" algn="l">
              <a:lnSpc>
                <a:spcPct val="100000"/>
              </a:lnSpc>
              <a:spcBef>
                <a:spcPts val="1395"/>
              </a:spcBef>
              <a:spcAft>
                <a:spcPts val="0"/>
              </a:spcAft>
              <a:buClr>
                <a:srgbClr val="00FFFF"/>
              </a:buClr>
              <a:buSzPts val="1800"/>
              <a:buFont typeface="Quattrocento Sans"/>
              <a:buChar char="❖"/>
            </a:pPr>
            <a:r>
              <a:rPr b="0" i="0" lang="en-US" sz="1800" u="none" cap="none" strike="noStrike">
                <a:solidFill>
                  <a:schemeClr val="dk1"/>
                </a:solidFill>
                <a:latin typeface="Arial"/>
                <a:ea typeface="Arial"/>
                <a:cs typeface="Arial"/>
                <a:sym typeface="Arial"/>
              </a:rPr>
              <a:t>COURSE PLANS at MCCC:</a:t>
            </a:r>
            <a:r>
              <a:rPr b="0" i="0" lang="en-US" sz="1800" u="none" cap="none" strike="noStrike">
                <a:solidFill>
                  <a:srgbClr val="6B9F25"/>
                </a:solidFill>
                <a:latin typeface="Arial"/>
                <a:ea typeface="Arial"/>
                <a:cs typeface="Arial"/>
                <a:sym typeface="Arial"/>
              </a:rPr>
              <a:t> </a:t>
            </a:r>
            <a:r>
              <a:rPr b="0" i="0" lang="en-US" sz="1600" u="sng" cap="none" strike="noStrike">
                <a:solidFill>
                  <a:schemeClr val="hlink"/>
                </a:solidFill>
                <a:latin typeface="Arial"/>
                <a:ea typeface="Arial"/>
                <a:cs typeface="Arial"/>
                <a:sym typeface="Arial"/>
                <a:hlinkClick r:id="rId3"/>
              </a:rPr>
              <a:t>https://www.monroeccc.edu/pathways</a:t>
            </a:r>
            <a:r>
              <a:rPr b="0" i="0" lang="en-US" sz="1600" u="none" cap="none" strike="noStrike">
                <a:solidFill>
                  <a:srgbClr val="6B9F25"/>
                </a:solidFill>
                <a:latin typeface="Arial"/>
                <a:ea typeface="Arial"/>
                <a:cs typeface="Arial"/>
                <a:sym typeface="Arial"/>
              </a:rPr>
              <a:t> </a:t>
            </a:r>
            <a:endParaRPr b="0" i="0" sz="1600" u="none" cap="none" strike="noStrike">
              <a:solidFill>
                <a:schemeClr val="dk1"/>
              </a:solidFill>
              <a:latin typeface="Arial"/>
              <a:ea typeface="Arial"/>
              <a:cs typeface="Arial"/>
              <a:sym typeface="Arial"/>
            </a:endParaRPr>
          </a:p>
          <a:p>
            <a:pPr indent="-222250" lvl="0" marL="277495" marR="0" rtl="0" algn="l">
              <a:lnSpc>
                <a:spcPct val="100000"/>
              </a:lnSpc>
              <a:spcBef>
                <a:spcPts val="165"/>
              </a:spcBef>
              <a:spcAft>
                <a:spcPts val="0"/>
              </a:spcAft>
              <a:buClr>
                <a:srgbClr val="00FFFF"/>
              </a:buClr>
              <a:buSzPts val="1800"/>
              <a:buFont typeface="Quattrocento Sans"/>
              <a:buChar char="❖"/>
            </a:pPr>
            <a:r>
              <a:rPr b="0" i="0" lang="en-US" sz="1800" u="none" cap="none" strike="noStrike">
                <a:solidFill>
                  <a:schemeClr val="dk1"/>
                </a:solidFill>
                <a:latin typeface="Arial"/>
                <a:ea typeface="Arial"/>
                <a:cs typeface="Arial"/>
                <a:sym typeface="Arial"/>
              </a:rPr>
              <a:t>MCCC Transfer info </a:t>
            </a:r>
            <a:r>
              <a:rPr b="0" i="0" lang="en-US" sz="1800" u="sng" cap="none" strike="noStrike">
                <a:solidFill>
                  <a:schemeClr val="dk1"/>
                </a:solidFill>
                <a:latin typeface="Arial"/>
                <a:ea typeface="Arial"/>
                <a:cs typeface="Arial"/>
                <a:sym typeface="Arial"/>
                <a:hlinkClick r:id="rId4">
                  <a:extLst>
                    <a:ext uri="{A12FA001-AC4F-418D-AE19-62706E023703}">
                      <ahyp:hlinkClr val="tx"/>
                    </a:ext>
                  </a:extLst>
                </a:hlinkClick>
              </a:rPr>
              <a:t>https://www.monroeccc.edu/transfer</a:t>
            </a:r>
            <a:endParaRPr b="0" i="0" sz="1800" u="none" cap="none" strike="noStrike">
              <a:solidFill>
                <a:schemeClr val="dk1"/>
              </a:solidFill>
              <a:latin typeface="Arial"/>
              <a:ea typeface="Arial"/>
              <a:cs typeface="Arial"/>
              <a:sym typeface="Arial"/>
            </a:endParaRPr>
          </a:p>
          <a:p>
            <a:pPr indent="-222250" lvl="0" marL="277495" marR="0" rtl="0" algn="l">
              <a:lnSpc>
                <a:spcPct val="100000"/>
              </a:lnSpc>
              <a:spcBef>
                <a:spcPts val="165"/>
              </a:spcBef>
              <a:spcAft>
                <a:spcPts val="0"/>
              </a:spcAft>
              <a:buClr>
                <a:srgbClr val="00FFFF"/>
              </a:buClr>
              <a:buSzPts val="1800"/>
              <a:buFont typeface="Quattrocento Sans"/>
              <a:buChar char="❖"/>
            </a:pPr>
            <a:r>
              <a:rPr b="0" i="0" lang="en-US" sz="1800" u="none" cap="none" strike="noStrike">
                <a:solidFill>
                  <a:schemeClr val="dk1"/>
                </a:solidFill>
                <a:latin typeface="Arial"/>
                <a:ea typeface="Arial"/>
                <a:cs typeface="Arial"/>
                <a:sym typeface="Arial"/>
              </a:rPr>
              <a:t>Research which courses  transfer</a:t>
            </a:r>
            <a:r>
              <a:rPr b="0" i="0" lang="en-US" sz="1800" u="none" cap="none" strike="noStrike">
                <a:solidFill>
                  <a:srgbClr val="6B9F25"/>
                </a:solidFill>
                <a:latin typeface="Arial"/>
                <a:ea typeface="Arial"/>
                <a:cs typeface="Arial"/>
                <a:sym typeface="Arial"/>
              </a:rPr>
              <a:t> </a:t>
            </a:r>
            <a:r>
              <a:rPr b="0" i="0" lang="en-US" sz="1800" u="sng" cap="none" strike="noStrike">
                <a:solidFill>
                  <a:srgbClr val="6B9F25"/>
                </a:solidFill>
                <a:latin typeface="Arial"/>
                <a:ea typeface="Arial"/>
                <a:cs typeface="Arial"/>
                <a:sym typeface="Arial"/>
                <a:hlinkClick r:id="rId5">
                  <a:extLst>
                    <a:ext uri="{A12FA001-AC4F-418D-AE19-62706E023703}">
                      <ahyp:hlinkClr val="tx"/>
                    </a:ext>
                  </a:extLst>
                </a:hlinkClick>
              </a:rPr>
              <a:t>https://www.transferology.com/chooseyourpath.htm</a:t>
            </a:r>
            <a:endParaRPr b="0" i="0" sz="1800" u="sng" cap="none" strike="noStrike">
              <a:solidFill>
                <a:srgbClr val="6B9F25"/>
              </a:solidFill>
              <a:latin typeface="Arial"/>
              <a:ea typeface="Arial"/>
              <a:cs typeface="Arial"/>
              <a:sym typeface="Arial"/>
            </a:endParaRPr>
          </a:p>
          <a:p>
            <a:pPr indent="-222250" lvl="0" marL="277495" marR="0" rtl="0" algn="l">
              <a:lnSpc>
                <a:spcPct val="100000"/>
              </a:lnSpc>
              <a:spcBef>
                <a:spcPts val="165"/>
              </a:spcBef>
              <a:spcAft>
                <a:spcPts val="0"/>
              </a:spcAft>
              <a:buClr>
                <a:srgbClr val="00FFFF"/>
              </a:buClr>
              <a:buSzPts val="1800"/>
              <a:buFont typeface="Quattrocento Sans"/>
              <a:buChar char="❖"/>
            </a:pPr>
            <a:r>
              <a:rPr b="0" i="0" lang="en-US" sz="1800" u="none" cap="none" strike="noStrike">
                <a:solidFill>
                  <a:schemeClr val="dk1"/>
                </a:solidFill>
                <a:latin typeface="Arial"/>
                <a:ea typeface="Arial"/>
                <a:cs typeface="Arial"/>
                <a:sym typeface="Arial"/>
              </a:rPr>
              <a:t>Michigan Transfer Network </a:t>
            </a:r>
            <a:r>
              <a:rPr b="0" i="0" lang="en-US" sz="1800" u="sng" cap="none" strike="noStrike">
                <a:solidFill>
                  <a:schemeClr val="dk1"/>
                </a:solidFill>
                <a:latin typeface="Calibri"/>
                <a:ea typeface="Calibri"/>
                <a:cs typeface="Calibri"/>
                <a:sym typeface="Calibri"/>
                <a:hlinkClick r:id="rId6">
                  <a:extLst>
                    <a:ext uri="{A12FA001-AC4F-418D-AE19-62706E023703}">
                      <ahyp:hlinkClr val="tx"/>
                    </a:ext>
                  </a:extLst>
                </a:hlinkClick>
              </a:rPr>
              <a:t>https://www.mitransfer.org/</a:t>
            </a:r>
            <a:endParaRPr b="0" i="0" sz="1800" u="none" cap="none" strike="noStrike">
              <a:solidFill>
                <a:schemeClr val="dk1"/>
              </a:solidFill>
              <a:latin typeface="Arial"/>
              <a:ea typeface="Arial"/>
              <a:cs typeface="Arial"/>
              <a:sym typeface="Arial"/>
            </a:endParaRPr>
          </a:p>
          <a:p>
            <a:pPr indent="-222250" lvl="0" marL="277495" marR="0" rtl="0" algn="l">
              <a:lnSpc>
                <a:spcPct val="100000"/>
              </a:lnSpc>
              <a:spcBef>
                <a:spcPts val="365"/>
              </a:spcBef>
              <a:spcAft>
                <a:spcPts val="0"/>
              </a:spcAft>
              <a:buClr>
                <a:srgbClr val="00FFFF"/>
              </a:buClr>
              <a:buSzPts val="1800"/>
              <a:buFont typeface="Quattrocento Sans"/>
              <a:buChar char="❖"/>
            </a:pPr>
            <a:r>
              <a:rPr b="0" i="0" lang="en-US" sz="1800" u="none" cap="none" strike="noStrike">
                <a:solidFill>
                  <a:schemeClr val="dk1"/>
                </a:solidFill>
                <a:latin typeface="Arial"/>
                <a:ea typeface="Arial"/>
                <a:cs typeface="Arial"/>
                <a:sym typeface="Arial"/>
              </a:rPr>
              <a:t>Michigan Transfer Agreement </a:t>
            </a:r>
            <a:r>
              <a:rPr b="0" i="0" lang="en-US" sz="1800" u="sng" cap="none" strike="noStrike">
                <a:solidFill>
                  <a:schemeClr val="dk1"/>
                </a:solidFill>
                <a:latin typeface="Arial"/>
                <a:ea typeface="Arial"/>
                <a:cs typeface="Arial"/>
                <a:sym typeface="Arial"/>
                <a:hlinkClick r:id="rId7">
                  <a:extLst>
                    <a:ext uri="{A12FA001-AC4F-418D-AE19-62706E023703}">
                      <ahyp:hlinkClr val="tx"/>
                    </a:ext>
                  </a:extLst>
                </a:hlinkClick>
              </a:rPr>
              <a:t>https://www.monroeccc.edu/transfer/michigan-transfer-agreement</a:t>
            </a:r>
            <a:endParaRPr b="0" i="0" sz="1800" u="none" cap="none" strike="noStrike">
              <a:solidFill>
                <a:schemeClr val="dk1"/>
              </a:solidFill>
              <a:latin typeface="Arial"/>
              <a:ea typeface="Arial"/>
              <a:cs typeface="Arial"/>
              <a:sym typeface="Arial"/>
            </a:endParaRPr>
          </a:p>
          <a:p>
            <a:pPr indent="0" lvl="0" marL="55245" marR="0" rtl="0" algn="l">
              <a:lnSpc>
                <a:spcPct val="100000"/>
              </a:lnSpc>
              <a:spcBef>
                <a:spcPts val="365"/>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1" name="Google Shape;81;p6"/>
          <p:cNvSpPr/>
          <p:nvPr/>
        </p:nvSpPr>
        <p:spPr>
          <a:xfrm>
            <a:off x="6743297" y="338750"/>
            <a:ext cx="3461776" cy="1947249"/>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7"/>
          <p:cNvSpPr txBox="1"/>
          <p:nvPr/>
        </p:nvSpPr>
        <p:spPr>
          <a:xfrm>
            <a:off x="285751" y="197611"/>
            <a:ext cx="292735" cy="57404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3600"/>
              <a:buFont typeface="Arial"/>
              <a:buNone/>
            </a:pPr>
            <a:r>
              <a:rPr b="1" i="0" lang="en-US" sz="3600" u="none" cap="none" strike="noStrike">
                <a:solidFill>
                  <a:srgbClr val="267BF1"/>
                </a:solidFill>
                <a:latin typeface="Arial"/>
                <a:ea typeface="Arial"/>
                <a:cs typeface="Arial"/>
                <a:sym typeface="Arial"/>
              </a:rPr>
              <a:t>+</a:t>
            </a:r>
            <a:endParaRPr b="0" i="0" sz="3600" u="none" cap="none" strike="noStrike">
              <a:solidFill>
                <a:schemeClr val="dk1"/>
              </a:solidFill>
              <a:latin typeface="Arial"/>
              <a:ea typeface="Arial"/>
              <a:cs typeface="Arial"/>
              <a:sym typeface="Arial"/>
            </a:endParaRPr>
          </a:p>
        </p:txBody>
      </p:sp>
      <p:sp>
        <p:nvSpPr>
          <p:cNvPr id="87" name="Google Shape;87;p7"/>
          <p:cNvSpPr/>
          <p:nvPr/>
        </p:nvSpPr>
        <p:spPr>
          <a:xfrm>
            <a:off x="10888132" y="282575"/>
            <a:ext cx="914400" cy="1600200"/>
          </a:xfrm>
          <a:custGeom>
            <a:rect b="b" l="l" r="r" t="t"/>
            <a:pathLst>
              <a:path extrusionOk="0" h="1600200" w="914400">
                <a:moveTo>
                  <a:pt x="0" y="0"/>
                </a:moveTo>
                <a:lnTo>
                  <a:pt x="914399" y="0"/>
                </a:lnTo>
                <a:lnTo>
                  <a:pt x="914399" y="1600199"/>
                </a:lnTo>
                <a:lnTo>
                  <a:pt x="0" y="1600199"/>
                </a:lnTo>
                <a:lnTo>
                  <a:pt x="0" y="0"/>
                </a:lnTo>
                <a:close/>
              </a:path>
            </a:pathLst>
          </a:custGeom>
          <a:solidFill>
            <a:srgbClr val="1BADE4"/>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8" name="Google Shape;88;p7"/>
          <p:cNvSpPr/>
          <p:nvPr/>
        </p:nvSpPr>
        <p:spPr>
          <a:xfrm>
            <a:off x="2456550" y="1375764"/>
            <a:ext cx="8077200" cy="50292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9" name="Google Shape;89;p7"/>
          <p:cNvSpPr txBox="1"/>
          <p:nvPr>
            <p:ph type="title"/>
          </p:nvPr>
        </p:nvSpPr>
        <p:spPr>
          <a:xfrm>
            <a:off x="1670522" y="556806"/>
            <a:ext cx="8304530" cy="6350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SzPts val="1400"/>
              <a:buNone/>
            </a:pPr>
            <a:r>
              <a:rPr lang="en-US" sz="4000"/>
              <a:t>MICHIGAN TRANSFER AGREEMENT</a:t>
            </a:r>
            <a:endParaRPr sz="40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8"/>
          <p:cNvSpPr txBox="1"/>
          <p:nvPr/>
        </p:nvSpPr>
        <p:spPr>
          <a:xfrm>
            <a:off x="285751" y="197611"/>
            <a:ext cx="292735" cy="57404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3600"/>
              <a:buFont typeface="Arial"/>
              <a:buNone/>
            </a:pPr>
            <a:r>
              <a:rPr b="1" i="0" lang="en-US" sz="3600" u="none" cap="none" strike="noStrike">
                <a:solidFill>
                  <a:srgbClr val="267BF1"/>
                </a:solidFill>
                <a:latin typeface="Arial"/>
                <a:ea typeface="Arial"/>
                <a:cs typeface="Arial"/>
                <a:sym typeface="Arial"/>
              </a:rPr>
              <a:t>+</a:t>
            </a:r>
            <a:endParaRPr b="0" i="0" sz="3600" u="none" cap="none" strike="noStrike">
              <a:solidFill>
                <a:schemeClr val="dk1"/>
              </a:solidFill>
              <a:latin typeface="Arial"/>
              <a:ea typeface="Arial"/>
              <a:cs typeface="Arial"/>
              <a:sym typeface="Arial"/>
            </a:endParaRPr>
          </a:p>
        </p:txBody>
      </p:sp>
      <p:sp>
        <p:nvSpPr>
          <p:cNvPr id="95" name="Google Shape;95;p8"/>
          <p:cNvSpPr/>
          <p:nvPr/>
        </p:nvSpPr>
        <p:spPr>
          <a:xfrm>
            <a:off x="10888132" y="282575"/>
            <a:ext cx="914400" cy="1600200"/>
          </a:xfrm>
          <a:custGeom>
            <a:rect b="b" l="l" r="r" t="t"/>
            <a:pathLst>
              <a:path extrusionOk="0" h="1600200" w="914400">
                <a:moveTo>
                  <a:pt x="0" y="0"/>
                </a:moveTo>
                <a:lnTo>
                  <a:pt x="914399" y="0"/>
                </a:lnTo>
                <a:lnTo>
                  <a:pt x="914399" y="1600199"/>
                </a:lnTo>
                <a:lnTo>
                  <a:pt x="0" y="1600199"/>
                </a:lnTo>
                <a:lnTo>
                  <a:pt x="0" y="0"/>
                </a:lnTo>
                <a:close/>
              </a:path>
            </a:pathLst>
          </a:custGeom>
          <a:solidFill>
            <a:srgbClr val="1BADE4"/>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6" name="Google Shape;96;p8"/>
          <p:cNvSpPr txBox="1"/>
          <p:nvPr>
            <p:ph type="title"/>
          </p:nvPr>
        </p:nvSpPr>
        <p:spPr>
          <a:xfrm>
            <a:off x="285751" y="5484"/>
            <a:ext cx="11516700" cy="854100"/>
          </a:xfrm>
          <a:prstGeom prst="rect">
            <a:avLst/>
          </a:prstGeom>
          <a:noFill/>
          <a:ln>
            <a:noFill/>
          </a:ln>
        </p:spPr>
        <p:txBody>
          <a:bodyPr anchorCtr="0" anchor="t" bIns="0" lIns="0" spcFirstLastPara="1" rIns="0" wrap="square" tIns="189825">
            <a:spAutoFit/>
          </a:bodyPr>
          <a:lstStyle/>
          <a:p>
            <a:pPr indent="-2244725" lvl="0" marL="2805430" marR="5080" rtl="0" algn="l">
              <a:lnSpc>
                <a:spcPct val="79700"/>
              </a:lnSpc>
              <a:spcBef>
                <a:spcPts val="0"/>
              </a:spcBef>
              <a:spcAft>
                <a:spcPts val="0"/>
              </a:spcAft>
              <a:buSzPts val="1400"/>
              <a:buNone/>
            </a:pPr>
            <a:r>
              <a:rPr lang="en-US" sz="4000"/>
              <a:t>MCCC Michigan Transfer Agreement  Courses</a:t>
            </a:r>
            <a:br>
              <a:rPr lang="en-US" sz="4000"/>
            </a:br>
            <a:endParaRPr sz="1400"/>
          </a:p>
        </p:txBody>
      </p:sp>
      <p:pic>
        <p:nvPicPr>
          <p:cNvPr id="97" name="Google Shape;97;p8"/>
          <p:cNvPicPr preferRelativeResize="0"/>
          <p:nvPr/>
        </p:nvPicPr>
        <p:blipFill rotWithShape="1">
          <a:blip r:embed="rId3">
            <a:alphaModFix/>
          </a:blip>
          <a:srcRect b="0" l="0" r="0" t="0"/>
          <a:stretch/>
        </p:blipFill>
        <p:spPr>
          <a:xfrm>
            <a:off x="1993025" y="644475"/>
            <a:ext cx="8306225" cy="61365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9"/>
          <p:cNvSpPr txBox="1"/>
          <p:nvPr>
            <p:ph type="title"/>
          </p:nvPr>
        </p:nvSpPr>
        <p:spPr>
          <a:xfrm>
            <a:off x="1097153" y="260603"/>
            <a:ext cx="9997693" cy="769441"/>
          </a:xfrm>
          <a:prstGeom prst="rect">
            <a:avLst/>
          </a:prstGeom>
          <a:noFill/>
          <a:ln>
            <a:noFill/>
          </a:ln>
        </p:spPr>
        <p:txBody>
          <a:bodyPr anchorCtr="0" anchor="t" bIns="0" lIns="0" spcFirstLastPara="1" rIns="0" wrap="square" tIns="0">
            <a:spAutoFit/>
          </a:bodyPr>
          <a:lstStyle/>
          <a:p>
            <a:pPr indent="0" lvl="0" marL="0" rtl="0" algn="ctr">
              <a:lnSpc>
                <a:spcPct val="100000"/>
              </a:lnSpc>
              <a:spcBef>
                <a:spcPts val="0"/>
              </a:spcBef>
              <a:spcAft>
                <a:spcPts val="0"/>
              </a:spcAft>
              <a:buSzPts val="1400"/>
              <a:buNone/>
            </a:pPr>
            <a:r>
              <a:rPr lang="en-US">
                <a:solidFill>
                  <a:schemeClr val="dk1"/>
                </a:solidFill>
              </a:rPr>
              <a:t>MCCC Update for Fall 2024</a:t>
            </a:r>
            <a:endParaRPr/>
          </a:p>
        </p:txBody>
      </p:sp>
      <p:sp>
        <p:nvSpPr>
          <p:cNvPr id="103" name="Google Shape;103;p9"/>
          <p:cNvSpPr txBox="1"/>
          <p:nvPr>
            <p:ph idx="1" type="body"/>
          </p:nvPr>
        </p:nvSpPr>
        <p:spPr>
          <a:xfrm>
            <a:off x="1771340" y="1507012"/>
            <a:ext cx="8649300" cy="4433100"/>
          </a:xfrm>
          <a:prstGeom prst="rect">
            <a:avLst/>
          </a:prstGeom>
          <a:noFill/>
          <a:ln>
            <a:noFill/>
          </a:ln>
        </p:spPr>
        <p:txBody>
          <a:bodyPr anchorCtr="0" anchor="t" bIns="0" lIns="0" spcFirstLastPara="1" rIns="0" wrap="square" tIns="0">
            <a:spAutoFit/>
          </a:bodyPr>
          <a:lstStyle/>
          <a:p>
            <a:pPr indent="-285750" lvl="0" marL="285750" rtl="0" algn="l">
              <a:lnSpc>
                <a:spcPct val="100000"/>
              </a:lnSpc>
              <a:spcBef>
                <a:spcPts val="0"/>
              </a:spcBef>
              <a:spcAft>
                <a:spcPts val="0"/>
              </a:spcAft>
              <a:buClr>
                <a:schemeClr val="dk1"/>
              </a:buClr>
              <a:buSzPts val="1800"/>
              <a:buFont typeface="Courier New"/>
              <a:buChar char="o"/>
            </a:pPr>
            <a:r>
              <a:rPr lang="en-US"/>
              <a:t>Traditional Classes-in person classes usually meeting twice a week  				</a:t>
            </a:r>
            <a:endParaRPr/>
          </a:p>
          <a:p>
            <a:pPr indent="0" lvl="0" marL="0" rtl="0" algn="l">
              <a:lnSpc>
                <a:spcPct val="100000"/>
              </a:lnSpc>
              <a:spcBef>
                <a:spcPts val="0"/>
              </a:spcBef>
              <a:spcAft>
                <a:spcPts val="0"/>
              </a:spcAft>
              <a:buSzPts val="1400"/>
              <a:buNone/>
            </a:pPr>
            <a:r>
              <a:t/>
            </a:r>
            <a:endParaRPr/>
          </a:p>
          <a:p>
            <a:pPr indent="-285750" lvl="0" marL="285750" rtl="0" algn="l">
              <a:lnSpc>
                <a:spcPct val="100000"/>
              </a:lnSpc>
              <a:spcBef>
                <a:spcPts val="0"/>
              </a:spcBef>
              <a:spcAft>
                <a:spcPts val="0"/>
              </a:spcAft>
              <a:buClr>
                <a:schemeClr val="dk1"/>
              </a:buClr>
              <a:buSzPts val="1800"/>
              <a:buFont typeface="Courier New"/>
              <a:buChar char="o"/>
            </a:pPr>
            <a:r>
              <a:rPr lang="en-US"/>
              <a:t>Online classes-all work is done online </a:t>
            </a:r>
            <a:endParaRPr/>
          </a:p>
          <a:p>
            <a:pPr indent="0" lvl="0" marL="0" rtl="0" algn="l">
              <a:lnSpc>
                <a:spcPct val="100000"/>
              </a:lnSpc>
              <a:spcBef>
                <a:spcPts val="0"/>
              </a:spcBef>
              <a:spcAft>
                <a:spcPts val="0"/>
              </a:spcAft>
              <a:buSzPts val="1400"/>
              <a:buNone/>
            </a:pPr>
            <a:r>
              <a:t/>
            </a:r>
            <a:endParaRPr/>
          </a:p>
          <a:p>
            <a:pPr indent="-285750" lvl="0" marL="285750" rtl="0" algn="l">
              <a:lnSpc>
                <a:spcPct val="100000"/>
              </a:lnSpc>
              <a:spcBef>
                <a:spcPts val="0"/>
              </a:spcBef>
              <a:spcAft>
                <a:spcPts val="0"/>
              </a:spcAft>
              <a:buClr>
                <a:schemeClr val="dk1"/>
              </a:buClr>
              <a:buSzPts val="1800"/>
              <a:buFont typeface="Courier New"/>
              <a:buChar char="o"/>
            </a:pPr>
            <a:r>
              <a:rPr lang="en-US"/>
              <a:t>Blended class-specific set aside time, time is in person or online, depends on professor</a:t>
            </a:r>
            <a:endParaRPr/>
          </a:p>
          <a:p>
            <a:pPr indent="-171450" lvl="0" marL="285750" rtl="0" algn="l">
              <a:lnSpc>
                <a:spcPct val="100000"/>
              </a:lnSpc>
              <a:spcBef>
                <a:spcPts val="0"/>
              </a:spcBef>
              <a:spcAft>
                <a:spcPts val="0"/>
              </a:spcAft>
              <a:buClr>
                <a:schemeClr val="dk1"/>
              </a:buClr>
              <a:buSzPts val="1800"/>
              <a:buFont typeface="Courier New"/>
              <a:buNone/>
            </a:pPr>
            <a:r>
              <a:t/>
            </a:r>
            <a:endParaRPr/>
          </a:p>
          <a:p>
            <a:pPr indent="0" lvl="0" marL="0" rtl="0" algn="l">
              <a:lnSpc>
                <a:spcPct val="100000"/>
              </a:lnSpc>
              <a:spcBef>
                <a:spcPts val="0"/>
              </a:spcBef>
              <a:spcAft>
                <a:spcPts val="0"/>
              </a:spcAft>
              <a:buSzPts val="1400"/>
              <a:buNone/>
            </a:pPr>
            <a:r>
              <a:rPr lang="en-US"/>
              <a:t>Please review MCCC for further information:</a:t>
            </a:r>
            <a:endParaRPr/>
          </a:p>
          <a:p>
            <a:pPr indent="0" lvl="0" marL="0" rtl="0" algn="l">
              <a:lnSpc>
                <a:spcPct val="100000"/>
              </a:lnSpc>
              <a:spcBef>
                <a:spcPts val="0"/>
              </a:spcBef>
              <a:spcAft>
                <a:spcPts val="0"/>
              </a:spcAft>
              <a:buSzPts val="1400"/>
              <a:buNone/>
            </a:pPr>
            <a:r>
              <a:rPr lang="en-US" u="sng">
                <a:solidFill>
                  <a:schemeClr val="hlink"/>
                </a:solidFill>
                <a:hlinkClick r:id="rId3"/>
              </a:rPr>
              <a:t>https://www.monroeccc.edu/online-and-blended-classes</a:t>
            </a:r>
            <a:endParaRPr/>
          </a:p>
          <a:p>
            <a:pPr indent="0" lvl="0" marL="0" rtl="0" algn="l">
              <a:lnSpc>
                <a:spcPct val="100000"/>
              </a:lnSpc>
              <a:spcBef>
                <a:spcPts val="0"/>
              </a:spcBef>
              <a:spcAft>
                <a:spcPts val="0"/>
              </a:spcAft>
              <a:buSzPts val="1400"/>
              <a:buNone/>
            </a:pPr>
            <a:r>
              <a:t/>
            </a:r>
            <a:endParaRPr/>
          </a:p>
          <a:p>
            <a:pPr indent="-285750" lvl="0" marL="285750" rtl="0" algn="l">
              <a:lnSpc>
                <a:spcPct val="100000"/>
              </a:lnSpc>
              <a:spcBef>
                <a:spcPts val="0"/>
              </a:spcBef>
              <a:spcAft>
                <a:spcPts val="0"/>
              </a:spcAft>
              <a:buClr>
                <a:schemeClr val="dk1"/>
              </a:buClr>
              <a:buSzPts val="1800"/>
              <a:buFont typeface="Courier New"/>
              <a:buChar char="o"/>
            </a:pPr>
            <a:r>
              <a:rPr lang="en-US"/>
              <a:t>Please consider the following:</a:t>
            </a:r>
            <a:endParaRPr/>
          </a:p>
          <a:p>
            <a:pPr indent="-285750" lvl="1" marL="742950" rtl="0" algn="l">
              <a:lnSpc>
                <a:spcPct val="100000"/>
              </a:lnSpc>
              <a:spcBef>
                <a:spcPts val="0"/>
              </a:spcBef>
              <a:spcAft>
                <a:spcPts val="0"/>
              </a:spcAft>
              <a:buSzPts val="1800"/>
              <a:buFont typeface="Courier New"/>
              <a:buChar char="o"/>
            </a:pPr>
            <a:r>
              <a:rPr lang="en-US"/>
              <a:t>Highly recommend taking in person classes but there are some exceptions</a:t>
            </a:r>
            <a:endParaRPr/>
          </a:p>
          <a:p>
            <a:pPr indent="-171450" lvl="1" marL="742950" rtl="0" algn="l">
              <a:lnSpc>
                <a:spcPct val="100000"/>
              </a:lnSpc>
              <a:spcBef>
                <a:spcPts val="0"/>
              </a:spcBef>
              <a:spcAft>
                <a:spcPts val="0"/>
              </a:spcAft>
              <a:buSzPts val="1800"/>
              <a:buFont typeface="Courier New"/>
              <a:buNone/>
            </a:pPr>
            <a:r>
              <a:t/>
            </a:r>
            <a:endParaRPr/>
          </a:p>
          <a:p>
            <a:pPr indent="-285750" lvl="1" marL="742950" rtl="0" algn="l">
              <a:lnSpc>
                <a:spcPct val="100000"/>
              </a:lnSpc>
              <a:spcBef>
                <a:spcPts val="0"/>
              </a:spcBef>
              <a:spcAft>
                <a:spcPts val="0"/>
              </a:spcAft>
              <a:buSzPts val="1800"/>
              <a:buFont typeface="Courier New"/>
              <a:buChar char="o"/>
            </a:pPr>
            <a:r>
              <a:rPr lang="en-US"/>
              <a:t>Student’s academic skills </a:t>
            </a:r>
            <a:endParaRPr/>
          </a:p>
          <a:p>
            <a:pPr indent="0" lvl="1" marL="457200" rtl="0" algn="l">
              <a:lnSpc>
                <a:spcPct val="100000"/>
              </a:lnSpc>
              <a:spcBef>
                <a:spcPts val="0"/>
              </a:spcBef>
              <a:spcAft>
                <a:spcPts val="0"/>
              </a:spcAft>
              <a:buSzPts val="1400"/>
              <a:buNone/>
            </a:pPr>
            <a:r>
              <a:t/>
            </a:r>
            <a:endParaRPr/>
          </a:p>
          <a:p>
            <a:pPr indent="-285750" lvl="1" marL="742950" rtl="0" algn="l">
              <a:lnSpc>
                <a:spcPct val="100000"/>
              </a:lnSpc>
              <a:spcBef>
                <a:spcPts val="0"/>
              </a:spcBef>
              <a:spcAft>
                <a:spcPts val="0"/>
              </a:spcAft>
              <a:buSzPts val="1800"/>
              <a:buFont typeface="Courier New"/>
              <a:buChar char="o"/>
            </a:pPr>
            <a:r>
              <a:rPr lang="en-US"/>
              <a:t>Student’s  responsibility and maturity</a:t>
            </a:r>
            <a:endParaRPr b="1" i="1">
              <a:solidFill>
                <a:srgbClr val="00B050"/>
              </a:solidFill>
            </a:endParaRPr>
          </a:p>
          <a:p>
            <a:pPr indent="-171450" lvl="1" marL="742950" rtl="0" algn="l">
              <a:lnSpc>
                <a:spcPct val="100000"/>
              </a:lnSpc>
              <a:spcBef>
                <a:spcPts val="0"/>
              </a:spcBef>
              <a:spcAft>
                <a:spcPts val="0"/>
              </a:spcAft>
              <a:buSzPts val="1800"/>
              <a:buFont typeface="Courier New"/>
              <a:buNone/>
            </a:pPr>
            <a:r>
              <a:t/>
            </a:r>
            <a:endParaRPr/>
          </a:p>
        </p:txBody>
      </p:sp>
      <p:sp>
        <p:nvSpPr>
          <p:cNvPr id="104" name="Google Shape;104;p9"/>
          <p:cNvSpPr/>
          <p:nvPr/>
        </p:nvSpPr>
        <p:spPr>
          <a:xfrm>
            <a:off x="9839709" y="4816500"/>
            <a:ext cx="2352300" cy="20415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6B9F25"/>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2020-04-20T22:31:03Z</dcterms:created>
  <dc:creator>Kelly Riley</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2019-04-29T00:00:00Z</vt:filetime>
  </property>
  <property fmtid="{D5CDD505-2E9C-101B-9397-08002B2CF9AE}" pid="3" name="Creator">
    <vt:lpwstr>Google</vt:lpwstr>
  </property>
  <property fmtid="{D5CDD505-2E9C-101B-9397-08002B2CF9AE}" pid="4" name="LastSaved">
    <vt:filetime>2020-04-20T00:00:00Z</vt:filetime>
  </property>
  <property fmtid="{D5CDD505-2E9C-101B-9397-08002B2CF9AE}" pid="5" name="ContentTypeId">
    <vt:lpwstr>0x010100DEDDAE766059F3449A086E50794E27FA</vt:lpwstr>
  </property>
</Properties>
</file>